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78" r:id="rId8"/>
    <p:sldId id="277" r:id="rId9"/>
    <p:sldId id="271" r:id="rId10"/>
    <p:sldId id="279" r:id="rId11"/>
    <p:sldId id="280" r:id="rId12"/>
    <p:sldId id="281" r:id="rId13"/>
    <p:sldId id="283" r:id="rId14"/>
    <p:sldId id="282" r:id="rId15"/>
    <p:sldId id="284" r:id="rId16"/>
    <p:sldId id="285" r:id="rId17"/>
    <p:sldId id="286" r:id="rId18"/>
    <p:sldId id="275" r:id="rId19"/>
    <p:sldId id="276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992888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/>
                <a:latin typeface="Times New Roman"/>
                <a:ea typeface="Times New Roman"/>
              </a:rPr>
              <a:t/>
            </a:r>
            <a:br>
              <a:rPr lang="uk-UA" b="1" dirty="0" smtClean="0">
                <a:effectLst/>
                <a:latin typeface="Times New Roman"/>
                <a:ea typeface="Times New Roman"/>
              </a:rPr>
            </a:br>
            <a:r>
              <a:rPr lang="uk-UA" b="1" dirty="0">
                <a:effectLst/>
                <a:latin typeface="Times New Roman"/>
                <a:ea typeface="Times New Roman"/>
              </a:rPr>
              <a:t/>
            </a:r>
            <a:br>
              <a:rPr lang="uk-UA" b="1" dirty="0">
                <a:effectLst/>
                <a:latin typeface="Times New Roman"/>
                <a:ea typeface="Times New Roman"/>
              </a:rPr>
            </a:br>
            <a:r>
              <a:rPr lang="uk-UA" b="1" dirty="0" smtClean="0">
                <a:effectLst/>
                <a:latin typeface="Times New Roman"/>
                <a:ea typeface="Times New Roman"/>
              </a:rPr>
              <a:t/>
            </a:r>
            <a:br>
              <a:rPr lang="uk-UA" b="1" dirty="0" smtClean="0">
                <a:effectLst/>
                <a:latin typeface="Times New Roman"/>
                <a:ea typeface="Times New Roman"/>
              </a:rPr>
            </a:br>
            <a:r>
              <a:rPr lang="uk-UA" b="1" dirty="0">
                <a:effectLst/>
                <a:latin typeface="Times New Roman"/>
                <a:ea typeface="Times New Roman"/>
              </a:rPr>
              <a:t/>
            </a:r>
            <a:br>
              <a:rPr lang="uk-UA" b="1" dirty="0">
                <a:effectLst/>
                <a:latin typeface="Times New Roman"/>
                <a:ea typeface="Times New Roman"/>
              </a:rPr>
            </a:br>
            <a:r>
              <a:rPr lang="uk-UA" b="1" dirty="0" smtClean="0">
                <a:effectLst/>
                <a:latin typeface="Times New Roman"/>
                <a:ea typeface="Times New Roman"/>
              </a:rPr>
              <a:t/>
            </a:r>
            <a:br>
              <a:rPr lang="uk-UA" b="1" dirty="0" smtClean="0">
                <a:effectLst/>
                <a:latin typeface="Times New Roman"/>
                <a:ea typeface="Times New Roman"/>
              </a:rPr>
            </a:br>
            <a:r>
              <a:rPr lang="uk-UA" b="1" dirty="0" smtClean="0">
                <a:effectLst/>
                <a:latin typeface="Times New Roman"/>
                <a:ea typeface="Times New Roman"/>
              </a:rPr>
              <a:t>ЗВІТ </a:t>
            </a:r>
            <a:br>
              <a:rPr lang="uk-UA" b="1" dirty="0" smtClean="0">
                <a:effectLst/>
                <a:latin typeface="Times New Roman"/>
                <a:ea typeface="Times New Roman"/>
              </a:rPr>
            </a:br>
            <a:r>
              <a:rPr lang="uk-UA" b="1" dirty="0" smtClean="0">
                <a:effectLst/>
                <a:latin typeface="Times New Roman"/>
                <a:ea typeface="Times New Roman"/>
              </a:rPr>
              <a:t>З МІЖНАРОДНОЇ ДІЯЛЬНОСТІ </a:t>
            </a:r>
            <a:br>
              <a:rPr lang="uk-UA" b="1" dirty="0" smtClean="0">
                <a:effectLst/>
                <a:latin typeface="Times New Roman"/>
                <a:ea typeface="Times New Roman"/>
              </a:rPr>
            </a:br>
            <a:r>
              <a:rPr lang="uk-UA" b="1" dirty="0" smtClean="0">
                <a:effectLst/>
                <a:latin typeface="Times New Roman"/>
                <a:ea typeface="Times New Roman"/>
              </a:rPr>
              <a:t>ФАКУЛЬТЕТУ СОЦІАЛЬНОЇ ТА ПСИХОЛОГІЧНОЇ ОСВІТИ ЗА 2019 РІК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87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49694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 </a:t>
            </a:r>
            <a:r>
              <a:rPr lang="uk-UA" sz="1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Викладачі факультету </a:t>
            </a:r>
            <a:r>
              <a:rPr lang="uk-UA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пройшли 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науково-педагогічне стажування в Ризькому міжнародному університеті «ISMA» терміном з «</a:t>
            </a:r>
            <a:r>
              <a:rPr lang="uk-UA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23» листопада 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2019 року по «30» листопада 2019 </a:t>
            </a:r>
            <a:r>
              <a:rPr lang="uk-UA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року </a:t>
            </a:r>
            <a:r>
              <a:rPr lang="uk-UA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д.пед.н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., проф., професор кафедри соціальної педагогіки та соціальної роботи </a:t>
            </a:r>
            <a:r>
              <a:rPr lang="uk-UA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Коляда Н. М.;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д.пед.н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., професор кафедри соціальної педагогіки та соціальної роботи, декан факультету соціальної та психологічної освіти </a:t>
            </a:r>
            <a:r>
              <a:rPr lang="uk-UA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Кравченко О.О.;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к.пед.н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., доц. кафедри соціальної педагогіки та соціальної роботи </a:t>
            </a:r>
            <a:r>
              <a:rPr lang="uk-UA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Левченко Н. В.;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к.пед.н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., доц. кафедри соціальної педагогіки та соціальної роботи </a:t>
            </a:r>
            <a:r>
              <a:rPr lang="uk-UA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Роєнко С.О.;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к.пед.н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., доц. кафедри соціальної педагогіки та соціальної </a:t>
            </a:r>
            <a:r>
              <a:rPr lang="uk-UA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роботи </a:t>
            </a:r>
            <a:r>
              <a:rPr lang="uk-UA" sz="16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Мат</a:t>
            </a:r>
            <a:r>
              <a:rPr lang="uk-UA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рос О.О.;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к.пед.н., доц. кафедри соціальної педагогіки та соціальної роботи </a:t>
            </a:r>
            <a:r>
              <a:rPr lang="uk-UA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Бойко О.М.; </a:t>
            </a:r>
            <a:r>
              <a:rPr lang="uk-UA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к.псих.н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.,</a:t>
            </a:r>
            <a:r>
              <a:rPr lang="uk-UA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доц. доц. кафедри психології</a:t>
            </a:r>
            <a:r>
              <a:rPr lang="uk-UA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Якимчук Б.А. </a:t>
            </a:r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Рига. Стажування\IMG_1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050958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5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G_13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104456" cy="308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G_13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732" y="3573016"/>
            <a:ext cx="4248472" cy="318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G_17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4346"/>
            <a:ext cx="4010397" cy="301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7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Перепелюк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Т.Д.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пройшла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стажування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Certificate № IFC – WSSI / WK/ 2019-280 «Modern University in the system of European education: methods teaching, scientific-pedagogical development, distance education and internationalization of the educational process» (total 180 hours). Poland,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Przeworsk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01 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Februery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01 May 2019;</a:t>
            </a:r>
          </a:p>
          <a:p>
            <a:pPr indent="360363" algn="just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Осадченко І. І.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д.пед.н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., проф.,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професором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кафедри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педагогіки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освітнього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менеджменту проведено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тренінг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для людей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третього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віку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Тракайському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центрі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навчання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дорослих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(Литва) та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Публічному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інституті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«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Тракайський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центр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просвіти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 (Литва) (м. Тракай, 29-30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жовтня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2019 р.);</a:t>
            </a:r>
          </a:p>
          <a:p>
            <a:pPr indent="360363" algn="just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Осадченко І. І.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д.пед.н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., проф.,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професор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кафедри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педагогіки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освітнього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менеджменту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пройшла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стажування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терміном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21.01.2019 по 15.03.2019 року.</a:t>
            </a:r>
          </a:p>
          <a:p>
            <a:pPr indent="360363" algn="just"/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Осадченко І. І.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д.пед.н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., проф.,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професор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кафедри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педагогіки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освітнього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менеджменту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пройшла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стажування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терміном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09.09.2019 по 01.11.2019 року. .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Гродненський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обласний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інститут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розвитку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освіти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Білорусь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).</a:t>
            </a:r>
          </a:p>
          <a:p>
            <a:pPr indent="360363" algn="just"/>
            <a:r>
              <a:rPr lang="ru-RU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Ткачук 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М. М.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к.пед.н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., доцент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кафедри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педагогіки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освітнього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менеджменту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пройшла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стажування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терміном</a:t>
            </a: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01.02.2019 по 01.05.2019 року. 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WYŻSZA SZKOŁA SPOŁECZNO GOSPODARCZA W PRZEWORSKU (</a:t>
            </a:r>
            <a:r>
              <a:rPr lang="en-US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Przeworsk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2632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287" y="404664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Ковальчук Юлія Валентинівна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навчається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за програмою подвійного диплому у 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Prešovská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univerzita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v 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Prešove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(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Пряшівському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університеті, м. 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Пряшів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, Словацька Республіка);</a:t>
            </a:r>
            <a:endParaRPr lang="uk-UA"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Шахрай Вікторія Євгеніївна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навчається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за програмою подвійного диплому у 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Prešovská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univerzita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v 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Prešove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(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Пряшівському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університеті, м. 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Пряшів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, Словацька Республіка).</a:t>
            </a:r>
            <a:endParaRPr lang="uk-UA" sz="16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 descr="E:\21616326_492314617791553_459015205843538043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28" y="2935484"/>
            <a:ext cx="3809852" cy="38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23376383_124440441660875_769210204021237663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69" y="2935485"/>
            <a:ext cx="3805884" cy="38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1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0648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b="1" dirty="0">
                <a:latin typeface="Times New Roman"/>
                <a:ea typeface="Times New Roman"/>
              </a:rPr>
              <a:t>	</a:t>
            </a:r>
            <a:r>
              <a:rPr lang="uk-UA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Топольник Ольга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-	</a:t>
            </a:r>
            <a:r>
              <a:rPr lang="uk-UA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країна: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Грузія, м. 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Рустава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;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-	</a:t>
            </a:r>
            <a:r>
              <a:rPr lang="uk-UA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кредитна чи ступенева мобільність, програма: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Міжнародний молодіжний обмін «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Under Migrants Perspective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», організований в рамках програми Європейського Союзу «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Erasmus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+»;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-	</a:t>
            </a:r>
            <a:r>
              <a:rPr lang="uk-UA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терміни навчання: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з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02.10.19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по 09.10.2019 рр.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267929"/>
            <a:ext cx="4071105" cy="304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4786" y="3267929"/>
            <a:ext cx="4003678" cy="300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69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0215" y="2276872"/>
            <a:ext cx="3636565" cy="475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04665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Кривда Зорина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	</a:t>
            </a:r>
            <a:r>
              <a:rPr lang="uk-UA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країна: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Польська Республіка, м. 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Кжишов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;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	</a:t>
            </a:r>
            <a:r>
              <a:rPr lang="uk-UA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кредитна чи ступенева мобільність, програма: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Міжнародний молодіжний обмін «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once upon 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tuday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», організований в рамках програми Європейського Союзу «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Erasmus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+»;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	</a:t>
            </a:r>
            <a:r>
              <a:rPr lang="uk-UA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терміни навчання: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28.09.19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 0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.10.2019 рр.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5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360363" algn="just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</a:t>
            </a:r>
            <a:r>
              <a:rPr lang="uk-UA" sz="4400" dirty="0" smtClean="0">
                <a:effectLst/>
                <a:latin typeface="Times New Roman"/>
                <a:ea typeface="Times New Roman"/>
              </a:rPr>
              <a:t>У </a:t>
            </a:r>
            <a:r>
              <a:rPr lang="uk-UA" sz="4400" dirty="0">
                <a:effectLst/>
                <a:latin typeface="Times New Roman"/>
                <a:ea typeface="Times New Roman"/>
              </a:rPr>
              <a:t>2019 році 8 викладачів факультету отримали </a:t>
            </a:r>
            <a:r>
              <a:rPr lang="uk-UA" sz="4400" dirty="0" smtClean="0">
                <a:effectLst/>
                <a:latin typeface="Times New Roman"/>
                <a:ea typeface="Times New Roman"/>
              </a:rPr>
              <a:t>сертифікат, що засвідчує знання англійської мови на рівні </a:t>
            </a:r>
            <a:r>
              <a:rPr lang="uk-UA" dirty="0" smtClean="0"/>
              <a:t> </a:t>
            </a:r>
            <a:r>
              <a:rPr lang="uk-UA" sz="4400" dirty="0" smtClean="0">
                <a:effectLst/>
                <a:latin typeface="Times New Roman"/>
                <a:ea typeface="Times New Roman"/>
              </a:rPr>
              <a:t>В2.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396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7"/>
            <a:ext cx="8136904" cy="212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uk-UA" i="1" dirty="0" smtClean="0">
                <a:latin typeface="Times New Roman"/>
                <a:ea typeface="Times New Roman"/>
              </a:rPr>
              <a:t>       </a:t>
            </a:r>
            <a:r>
              <a:rPr lang="uk-UA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Бойко</a:t>
            </a:r>
            <a:r>
              <a:rPr lang="uk-UA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 О. М.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к.пед.н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., доц. кафедри соціальної педагогіки та соціальної роботи; </a:t>
            </a:r>
            <a:r>
              <a:rPr lang="uk-UA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Міщенко М. С.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к.псих.н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., доц., доцент кафедри психології; </a:t>
            </a:r>
            <a:r>
              <a:rPr lang="uk-UA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Скочко М. О.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аспірант кафедри соціальної педагогіки та соціальної роботи взяли участь у Міжнародному інформаційному тижні програми ЄС 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Еразмус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в Україні, (Листопад 2019 року).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2664296" cy="355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203" y="2996952"/>
            <a:ext cx="2580382" cy="343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D:\74568182_2229698790468156_725481534342666649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9569" y="3534628"/>
            <a:ext cx="2755381" cy="1910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29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4624"/>
            <a:ext cx="86409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</a:pPr>
            <a:r>
              <a:rPr lang="uk-UA" sz="14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Проведення заходів міжнародного рівня на факультеті</a:t>
            </a:r>
            <a:r>
              <a:rPr lang="uk-UA" sz="1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1400" b="1" i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      </a:t>
            </a: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Науково-педагогічними 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працівниками кафедри </a:t>
            </a:r>
            <a:r>
              <a:rPr lang="uk-UA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педагогіки та освітнього менеджменту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спільно із зарубіжними співорганізаторами було</a:t>
            </a:r>
            <a:r>
              <a:rPr lang="uk-UA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організовано та проведено </a:t>
            </a:r>
            <a:r>
              <a:rPr lang="uk-UA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2 </a:t>
            </a:r>
            <a:r>
              <a:rPr lang="uk-UA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Міжнародні науково-практичні конференції</a:t>
            </a:r>
            <a:r>
              <a:rPr lang="uk-UA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: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 descr="C:\Users\USER\Download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689833"/>
            <a:ext cx="4608512" cy="30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700809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І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V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Міжнародну науково-практичну конференцію «Актуальні проблеми сучасної </a:t>
            </a:r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психодидактики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: філософські, психологічні та педагогічні аспекти» (м. Умань,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17-18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травня, 20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19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р.);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Calibri"/>
            </a:endParaRPr>
          </a:p>
          <a:p>
            <a:pPr lvl="0" algn="just"/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V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І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Міжнародну науково-практичну конференцію «Модернізація освітнього простору: проблеми та перспективи» (м. Умань, </a:t>
            </a: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11-12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Calibri"/>
              </a:rPr>
              <a:t> жовтня, 2019 р.).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712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328592" cy="332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SC_5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5012" y="3379434"/>
            <a:ext cx="5363492" cy="35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9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Мережа </a:t>
            </a:r>
            <a:r>
              <a:rPr lang="ru-RU" sz="3600" b="1" dirty="0" err="1"/>
              <a:t>університетів-партнерів</a:t>
            </a:r>
            <a:r>
              <a:rPr lang="ru-RU" sz="3600" b="1" dirty="0"/>
              <a:t> та </a:t>
            </a:r>
            <a:r>
              <a:rPr lang="ru-RU" sz="3600" b="1" dirty="0" err="1"/>
              <a:t>асоціацій</a:t>
            </a:r>
            <a:r>
              <a:rPr lang="ru-RU" sz="3600" b="1" dirty="0"/>
              <a:t>, до </a:t>
            </a:r>
            <a:r>
              <a:rPr lang="ru-RU" sz="3600" b="1" dirty="0" err="1"/>
              <a:t>яких</a:t>
            </a:r>
            <a:r>
              <a:rPr lang="ru-RU" sz="3600" b="1" dirty="0"/>
              <a:t> входить </a:t>
            </a:r>
            <a:r>
              <a:rPr lang="ru-RU" sz="3600" b="1" dirty="0" smtClean="0"/>
              <a:t>факультет</a:t>
            </a:r>
            <a:endParaRPr lang="uk-UA" sz="3600" b="1" dirty="0"/>
          </a:p>
        </p:txBody>
      </p:sp>
      <p:pic>
        <p:nvPicPr>
          <p:cNvPr id="1026" name="Picture 2" descr="E:\22_04-p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3528392" cy="45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Farewell-good-luck-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433467"/>
            <a:ext cx="7344815" cy="58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1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504125"/>
            <a:ext cx="8964488" cy="602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09172"/>
              </p:ext>
            </p:extLst>
          </p:nvPr>
        </p:nvGraphicFramePr>
        <p:xfrm>
          <a:off x="467544" y="1124743"/>
          <a:ext cx="8352927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3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0"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Велика Британія, Англія</a:t>
                      </a:r>
                      <a:endParaRPr lang="uk-UA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Парламентський Архів, м. Лондон, Англія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Parliamentary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Houses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 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London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 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England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Архів Лондонського університету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University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London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Архів школи «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Ітон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»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Eton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School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Національний архів Великобританії,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Кью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National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Kew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Архів школи «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Рагбі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»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Rugby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school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Архів школи «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Чартерхауз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»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Charterhouse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School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); Архів Музею імперіалістичних воїн в м. Лондоні 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The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Museum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Archive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Imperial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War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Museums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uk-UA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Організаційно-педагогічні засади функціонування елітних шкіл у Великій Британії (XIX - перша половина XX ст.)</a:t>
                      </a:r>
                      <a:endParaRPr lang="uk-UA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Доступ до електронного читацького квитка (15.01. </a:t>
                      </a:r>
                      <a:r>
                        <a:rPr lang="uk-UA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2015-15.01.2018)</a:t>
                      </a:r>
                      <a:endParaRPr lang="uk-UA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Koliada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T.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Non-formal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education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Ukraine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before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World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War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I: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Aspiring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for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Better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Life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or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Learning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Livein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Grisis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? /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Zabolotna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O.,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Koliada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T. //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Education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War&amp;Pease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Abstracts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.(</a:t>
                      </a:r>
                      <a:r>
                        <a:rPr lang="uk-UA" sz="10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Scopus</a:t>
                      </a:r>
                      <a:r>
                        <a:rPr lang="uk-UA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).  2016. – № 1.</a:t>
                      </a:r>
                      <a:endParaRPr lang="uk-UA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2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30247"/>
              </p:ext>
            </p:extLst>
          </p:nvPr>
        </p:nvGraphicFramePr>
        <p:xfrm>
          <a:off x="467544" y="260648"/>
          <a:ext cx="8208913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2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6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Білорусія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Гродненський обласний інститут розвитку освіти</a:t>
                      </a:r>
                      <a:endParaRPr lang="uk-UA" sz="1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Організація та проведення Міжнародної наукової конференції 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«Современное образования: теория, методология, практика» (м. Гродно, </a:t>
                      </a: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09–10 листопада 2017 р.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uk-UA" sz="1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Угода про міжнародне співробітництво і мережеву взаємодію в галузі освіти і науки від </a:t>
                      </a:r>
                      <a:r>
                        <a:rPr lang="uk-U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10.11.2018р</a:t>
                      </a: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Буде видано збірник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матеріалів Міжнародної наукової конференції 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«Современное образования: теория, методология, практика» (січень 2018 р.)</a:t>
                      </a:r>
                      <a:endParaRPr lang="uk-UA" sz="1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2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Білорусія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Брестський університет імені О. С. Пушкіна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Організація та проведення Міжнародної науково-практичної конференції 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«Сравнительная педагогика в условиях международного сотрудничества и европейской интеграции»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ru-RU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(м. Брест, </a:t>
                      </a:r>
                      <a:r>
                        <a:rPr lang="uk-UA" sz="10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 листопада 2017 р.) </a:t>
                      </a:r>
                      <a:endParaRPr lang="uk-UA" sz="10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Угода про співробітництво від 18.10.2007 –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18.10.2018</a:t>
                      </a: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рр.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Буде видано збірник матеріалів Міжнародної науково-практичної конференції </a:t>
                      </a: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«Сравнительная педагогика в условиях международного сотрудничества и европейской интеграции» (</a:t>
                      </a:r>
                      <a:r>
                        <a:rPr lang="ru-RU" sz="10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січень</a:t>
                      </a:r>
                      <a:r>
                        <a:rPr lang="ru-RU" sz="1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2018 р.)</a:t>
                      </a:r>
                      <a:endParaRPr lang="uk-UA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817" marR="4181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21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24936" cy="2437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 </a:t>
            </a:r>
            <a:r>
              <a:rPr lang="uk-UA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Викладачі 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кафедри соціальної педагогіки та соціальної роботи є: 1) Членами Міжнародної Асоціації шкіл соціальної роботи (IFSW)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International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Association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of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Schools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of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Social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Work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 (Австралія, Мельбурн) та членами Товариства істориків освіти Великої Британії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History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of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Education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Society</a:t>
            </a:r>
            <a:r>
              <a:rPr lang="uk-UA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/>
                <a:ea typeface="Times New Roman"/>
              </a:rPr>
              <a:t> (UK) (Велика Британія, Ліверпуль). </a:t>
            </a:r>
            <a:endParaRPr lang="uk-UA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E:\52e5883fb0b410faf49a4b1a9a80e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952328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7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17702"/>
            <a:ext cx="4248472" cy="31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SC_232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4042475" cy="564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724" y="4046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363" algn="just"/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Факультет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соціальної та психологічної освіти УДПУ імені Павла Тичини став партнером програми Активні громадяни Британської ради, що спрямований на сприяння міжкультурному діалогу в межах всієї України, побудова відносин між людьми на основі рівних можливостей, поваги до різноманітності, розвитку громади та соціальної активності.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9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8136904" cy="5244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uk-UA" sz="15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Осадченко І. І.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д.пед.н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., проф., професор кафедри педагогіки та освітнього менеджменту продовжено виконувати 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обовʼязки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голови редакційної колегії наукового журналу «JURNALUL UMANISTIC AL NISTRULUI», «JURNALUL ȘTIINȚIFIC AL DUNĂRII» (Молдавія);</a:t>
            </a:r>
            <a:endParaRPr lang="ru-RU" sz="15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uk-UA" sz="15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Осадченко І. І.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д.пед.н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., проф., професор кафедри педагогіки та освітнього менеджменту редакційної колегії наукового журналу «JURNALUL UMANISTIC AL NISTRULUI», «JURNALUL ȘTIINȚIFIC AL DUNĂRII» (Молдавія);</a:t>
            </a:r>
            <a:endParaRPr lang="ru-RU" sz="15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uk-UA" sz="15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Коберник О. М</a:t>
            </a:r>
            <a:r>
              <a:rPr lang="uk-UA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.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д.пед.н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., проф., завідувач кафедри педагогіки та освітнього менеджменту член редакційної колегій зарубіжних журналів: «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Балканско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научно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обозрение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» (Болгарія);</a:t>
            </a:r>
            <a:endParaRPr lang="ru-RU" sz="15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uk-UA" sz="15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Коберник О. М.</a:t>
            </a:r>
            <a:r>
              <a:rPr lang="uk-UA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д.пед.н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., проф., завідувач кафедри педагогіки та освітнього менеджменту; </a:t>
            </a:r>
            <a:r>
              <a:rPr lang="uk-UA" sz="15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Осадченко І. І.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д.пед.н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., проф., професор кафедри педагогіки та освітнього менеджменту члени редакційної колегії наукового журналу «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Научен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вектор на 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Балканите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» (Болгарія), наукового журналу «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Хуманитарни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Балкански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изследвания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» (Болгарія);</a:t>
            </a:r>
            <a:endParaRPr lang="ru-RU" sz="15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uk-UA" sz="15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Осадченко І. І.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д.пед.н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., проф., професор кафедри педагогіки та освітнього менеджменту член редакційної колегії Науково-методичного журналу «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Вестник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Гродненского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5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образования</a:t>
            </a:r>
            <a:r>
              <a:rPr lang="uk-UA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</a:rPr>
              <a:t>» (Республіка Білорусь);</a:t>
            </a:r>
            <a:endParaRPr lang="ru-RU" sz="15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256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49694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Доктор педагогічних наук, професор кафедри соціальної педагогіки та соціальної роботи Кочубей Т. Д.  є членом редколегії журналу </a:t>
            </a:r>
            <a:r>
              <a:rPr lang="uk-UA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Studia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Zarządzania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i </a:t>
            </a:r>
            <a:r>
              <a:rPr lang="uk-UA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Finansów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Wyższej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Szkoły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Bankowej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w </a:t>
            </a:r>
            <a:r>
              <a:rPr lang="uk-UA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Poznaniu</a:t>
            </a: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lvl="0" indent="268288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uk-UA" sz="14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Коляда Н.М.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доктор педагогічних наук, проф., професор кафедри соціальної педагогіки та соціальної роботи є членом редколегії журналу «</a:t>
            </a:r>
            <a:r>
              <a:rPr lang="uk-UA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Social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Work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and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Education</a:t>
            </a:r>
            <a:r>
              <a:rPr lang="uk-UA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» – міжнародного рецензованого журналу відкритого </a:t>
            </a:r>
            <a:r>
              <a:rPr lang="uk-UA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</a:rPr>
              <a:t>доступу.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E:\SZiF_14_okladka_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258" y="2482156"/>
            <a:ext cx="2857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49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223</TotalTime>
  <Words>604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Century Gothic</vt:lpstr>
      <vt:lpstr>Symbol</vt:lpstr>
      <vt:lpstr>Times New Roman</vt:lpstr>
      <vt:lpstr>Verdana</vt:lpstr>
      <vt:lpstr>Wingdings 2</vt:lpstr>
      <vt:lpstr>Яркая</vt:lpstr>
      <vt:lpstr>     ЗВІТ  З МІЖНАРОДНОЇ ДІЯЛЬНОСТІ  ФАКУЛЬТЕТУ СОЦІАЛЬНОЇ ТА ПСИХОЛОГІЧНОЇ ОСВІТИ ЗА 2019 РІК</vt:lpstr>
      <vt:lpstr>Мережа університетів-партнерів та асоціацій, до яких входить факультет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У 2019 році 8 викладачів факультету отримали сертифікат, що засвідчує знання англійської мови на рівні  В2.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З МІЖНАРОДНОЇ ДІЯЛЬНОСТІ  ФАКУЛЬТЕТУ СОЦІАЛЬНОЇ ТА ПСИХОЛОГІЧНОЇ ОСВІТИ ЗА 2017 РІК</dc:title>
  <dc:creator>satellite</dc:creator>
  <cp:lastModifiedBy>lbogdan186@ukr.net</cp:lastModifiedBy>
  <cp:revision>49</cp:revision>
  <dcterms:created xsi:type="dcterms:W3CDTF">2017-12-19T19:42:40Z</dcterms:created>
  <dcterms:modified xsi:type="dcterms:W3CDTF">2019-12-13T06:52:46Z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2175916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