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7992888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effectLst/>
                <a:latin typeface="Times New Roman"/>
                <a:ea typeface="Times New Roman"/>
              </a:rPr>
              <a:t/>
            </a:r>
            <a:br>
              <a:rPr lang="uk-UA" b="1" dirty="0" smtClean="0">
                <a:effectLst/>
                <a:latin typeface="Times New Roman"/>
                <a:ea typeface="Times New Roman"/>
              </a:rPr>
            </a:br>
            <a:r>
              <a:rPr lang="uk-UA" b="1" dirty="0">
                <a:effectLst/>
                <a:latin typeface="Times New Roman"/>
                <a:ea typeface="Times New Roman"/>
              </a:rPr>
              <a:t/>
            </a:r>
            <a:br>
              <a:rPr lang="uk-UA" b="1" dirty="0">
                <a:effectLst/>
                <a:latin typeface="Times New Roman"/>
                <a:ea typeface="Times New Roman"/>
              </a:rPr>
            </a:br>
            <a:r>
              <a:rPr lang="uk-UA" b="1" dirty="0" smtClean="0">
                <a:effectLst/>
                <a:latin typeface="Times New Roman"/>
                <a:ea typeface="Times New Roman"/>
              </a:rPr>
              <a:t/>
            </a:r>
            <a:br>
              <a:rPr lang="uk-UA" b="1" dirty="0" smtClean="0">
                <a:effectLst/>
                <a:latin typeface="Times New Roman"/>
                <a:ea typeface="Times New Roman"/>
              </a:rPr>
            </a:br>
            <a:r>
              <a:rPr lang="uk-UA" b="1" dirty="0">
                <a:effectLst/>
                <a:latin typeface="Times New Roman"/>
                <a:ea typeface="Times New Roman"/>
              </a:rPr>
              <a:t/>
            </a:r>
            <a:br>
              <a:rPr lang="uk-UA" b="1" dirty="0">
                <a:effectLst/>
                <a:latin typeface="Times New Roman"/>
                <a:ea typeface="Times New Roman"/>
              </a:rPr>
            </a:br>
            <a:r>
              <a:rPr lang="uk-UA" b="1" dirty="0" smtClean="0">
                <a:effectLst/>
                <a:latin typeface="Times New Roman"/>
                <a:ea typeface="Times New Roman"/>
              </a:rPr>
              <a:t/>
            </a:r>
            <a:br>
              <a:rPr lang="uk-UA" b="1" dirty="0" smtClean="0">
                <a:effectLst/>
                <a:latin typeface="Times New Roman"/>
                <a:ea typeface="Times New Roman"/>
              </a:rPr>
            </a:br>
            <a:r>
              <a:rPr lang="uk-UA" b="1" dirty="0" smtClean="0">
                <a:effectLst/>
                <a:latin typeface="Times New Roman"/>
                <a:ea typeface="Times New Roman"/>
              </a:rPr>
              <a:t>ЗВІТ </a:t>
            </a:r>
            <a:br>
              <a:rPr lang="uk-UA" b="1" dirty="0" smtClean="0">
                <a:effectLst/>
                <a:latin typeface="Times New Roman"/>
                <a:ea typeface="Times New Roman"/>
              </a:rPr>
            </a:br>
            <a:r>
              <a:rPr lang="uk-UA" b="1" dirty="0" smtClean="0">
                <a:effectLst/>
                <a:latin typeface="Times New Roman"/>
                <a:ea typeface="Times New Roman"/>
              </a:rPr>
              <a:t>З МІЖНАРОДНОЇ ДІЯЛЬНОСТІ </a:t>
            </a:r>
            <a:br>
              <a:rPr lang="uk-UA" b="1" dirty="0" smtClean="0">
                <a:effectLst/>
                <a:latin typeface="Times New Roman"/>
                <a:ea typeface="Times New Roman"/>
              </a:rPr>
            </a:br>
            <a:r>
              <a:rPr lang="uk-UA" b="1" dirty="0" smtClean="0">
                <a:effectLst/>
                <a:latin typeface="Times New Roman"/>
                <a:ea typeface="Times New Roman"/>
              </a:rPr>
              <a:t>ФАКУЛЬТЕТУ СОЦІАЛЬНОЇ ТА ПСИХОЛОГІЧНОЇ ОСВІТИ ЗА 2017 РІК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873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79928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Ковальчук Юлія Валентинівна</a:t>
            </a:r>
            <a:r>
              <a:rPr lang="uk-UA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студентка І курсу, 17 групи навчається за програмою подвійного диплому у </a:t>
            </a:r>
            <a:r>
              <a:rPr lang="uk-UA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Prešovská</a:t>
            </a:r>
            <a:r>
              <a:rPr lang="uk-UA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univerzita</a:t>
            </a:r>
            <a:r>
              <a:rPr lang="uk-UA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v </a:t>
            </a:r>
            <a:r>
              <a:rPr lang="uk-UA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Prešove</a:t>
            </a:r>
            <a:r>
              <a:rPr lang="uk-UA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(</a:t>
            </a:r>
            <a:r>
              <a:rPr lang="uk-UA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Пряшівському</a:t>
            </a:r>
            <a:r>
              <a:rPr lang="uk-UA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університеті, м. </a:t>
            </a:r>
            <a:r>
              <a:rPr lang="uk-UA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Пряшів</a:t>
            </a:r>
            <a:r>
              <a:rPr lang="uk-UA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, Словацька Республіка);</a:t>
            </a:r>
            <a:endParaRPr lang="uk-UA" sz="1600" dirty="0">
              <a:solidFill>
                <a:schemeClr val="accent1">
                  <a:lumMod val="40000"/>
                  <a:lumOff val="60000"/>
                </a:schemeClr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Шахрай Вікторія Євгеніївна</a:t>
            </a:r>
            <a:r>
              <a:rPr lang="uk-UA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студентка І курсу, 17 групи навчається за програмою подвійного диплому у </a:t>
            </a:r>
            <a:r>
              <a:rPr lang="uk-UA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Prešovská</a:t>
            </a:r>
            <a:r>
              <a:rPr lang="uk-UA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univerzita</a:t>
            </a:r>
            <a:r>
              <a:rPr lang="uk-UA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v </a:t>
            </a:r>
            <a:r>
              <a:rPr lang="uk-UA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Prešove</a:t>
            </a:r>
            <a:r>
              <a:rPr lang="uk-UA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(</a:t>
            </a:r>
            <a:r>
              <a:rPr lang="uk-UA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Пряшівському</a:t>
            </a:r>
            <a:r>
              <a:rPr lang="uk-UA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університеті, м. </a:t>
            </a:r>
            <a:r>
              <a:rPr lang="uk-UA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Пряшів</a:t>
            </a:r>
            <a:r>
              <a:rPr lang="uk-UA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, Словацька Республіка).</a:t>
            </a:r>
            <a:endParaRPr lang="uk-UA" sz="1600" dirty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8194" name="Picture 2" descr="E:\21616326_492314617791553_4590152058435380439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28" y="2935484"/>
            <a:ext cx="3809852" cy="3805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E:\23376383_124440441660875_7692102040212376634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69" y="2935485"/>
            <a:ext cx="3805884" cy="3805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998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:\25589913_1297838330320878_1969644329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69568">
            <a:off x="760036" y="1005079"/>
            <a:ext cx="3429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E:\25555458_1297838356987542_828862499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8071">
            <a:off x="4488120" y="1220332"/>
            <a:ext cx="33528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641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61936"/>
            <a:ext cx="7848872" cy="6696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1600" b="1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Участь у закордонних конференціях, міжнародних фестивалях, конкурсах, змаганнях, виставках у галузі науки, освіти, технологій.</a:t>
            </a:r>
            <a:endParaRPr lang="uk-UA" sz="1600" dirty="0">
              <a:solidFill>
                <a:schemeClr val="accent1">
                  <a:lumMod val="40000"/>
                  <a:lumOff val="60000"/>
                </a:schemeClr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1600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Викладачі факультету брали участь у:</a:t>
            </a:r>
            <a:endParaRPr lang="uk-UA" sz="1600" dirty="0">
              <a:solidFill>
                <a:schemeClr val="accent1">
                  <a:lumMod val="40000"/>
                  <a:lumOff val="60000"/>
                </a:schemeClr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ІХ Міжнародній науковій конференції «</a:t>
            </a:r>
            <a:r>
              <a:rPr lang="uk-UA" sz="16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Артемовские</a:t>
            </a: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16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чтения</a:t>
            </a: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: «</a:t>
            </a:r>
            <a:r>
              <a:rPr lang="uk-UA" sz="16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Продуктивное</a:t>
            </a: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16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обучение</a:t>
            </a: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: </a:t>
            </a:r>
            <a:r>
              <a:rPr lang="uk-UA" sz="16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опыт</a:t>
            </a: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и </a:t>
            </a:r>
            <a:r>
              <a:rPr lang="uk-UA" sz="16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перспективы</a:t>
            </a: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»» (9–11 лютого 2017 р., м. Самара, Росія).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ІІІ Міжнародній науковій конференції «</a:t>
            </a:r>
            <a:r>
              <a:rPr lang="uk-UA" sz="16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Детство</a:t>
            </a: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16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как</a:t>
            </a: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16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антропологический</a:t>
            </a: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uk-UA" sz="16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культурологический</a:t>
            </a: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, психолого-</a:t>
            </a:r>
            <a:r>
              <a:rPr lang="uk-UA" sz="16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педагогический</a:t>
            </a: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феномен» (24–25 березня 2017 р., м. Самара, Росія).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Міжнародній науково-практичній конференції «</a:t>
            </a:r>
            <a:r>
              <a:rPr lang="uk-UA" sz="16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Современное</a:t>
            </a: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16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образования</a:t>
            </a: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: </a:t>
            </a:r>
            <a:r>
              <a:rPr lang="uk-UA" sz="16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теория</a:t>
            </a: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uk-UA" sz="16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методология</a:t>
            </a: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, практика», (м. Гродно, 09–10 листопада 2017 р.) (Республіка Білорусь).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Міжнародній науково-практичній конференції «</a:t>
            </a:r>
            <a:r>
              <a:rPr lang="uk-UA" sz="16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Сравнительная</a:t>
            </a: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16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педагогика</a:t>
            </a: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в </a:t>
            </a:r>
            <a:r>
              <a:rPr lang="uk-UA" sz="16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условиях</a:t>
            </a: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16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международного</a:t>
            </a: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16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сотрудничества</a:t>
            </a: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и </a:t>
            </a:r>
            <a:r>
              <a:rPr lang="uk-UA" sz="16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европейской</a:t>
            </a: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16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интеграции</a:t>
            </a: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» (м. Брест, 10 листопада 2017 р.) (Республіка Білорусь).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V Міжнародній заочній науково-практичній конференції «</a:t>
            </a:r>
            <a:r>
              <a:rPr lang="uk-UA" sz="16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Актуальные</a:t>
            </a: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16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проблемы</a:t>
            </a: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16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технологического</a:t>
            </a: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16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образования</a:t>
            </a: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: школа, </a:t>
            </a:r>
            <a:r>
              <a:rPr lang="uk-UA" sz="16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колледж</a:t>
            </a: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, вуз» (м. </a:t>
            </a:r>
            <a:r>
              <a:rPr lang="uk-UA" sz="16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Мозирь</a:t>
            </a: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, 3 листопада 2017 р.) (Республіка Білорусь).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XIІІ Міжнародній науково-практичній конференції «</a:t>
            </a:r>
            <a:r>
              <a:rPr lang="uk-UA" sz="16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Бьдещите</a:t>
            </a: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16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изследования</a:t>
            </a:r>
            <a:r>
              <a:rPr lang="uk-UA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– 2017» (15–22 лютого 2017 р.) (Болгарія).</a:t>
            </a:r>
            <a:endParaRPr lang="uk-UA" sz="1600" dirty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25365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E:\Farewell-good-luck-clipar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433467"/>
            <a:ext cx="7344815" cy="587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415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900" b="1" dirty="0" smtClean="0"/>
              <a:t>Мережа </a:t>
            </a:r>
            <a:r>
              <a:rPr lang="ru-RU" sz="4900" b="1" dirty="0" err="1"/>
              <a:t>університетів-партнерів</a:t>
            </a:r>
            <a:r>
              <a:rPr lang="ru-RU" sz="4900" b="1" dirty="0"/>
              <a:t> та </a:t>
            </a:r>
            <a:r>
              <a:rPr lang="ru-RU" sz="4900" b="1" dirty="0" err="1"/>
              <a:t>асоціацій</a:t>
            </a:r>
            <a:r>
              <a:rPr lang="ru-RU" sz="4900" b="1" dirty="0"/>
              <a:t>, до </a:t>
            </a:r>
            <a:r>
              <a:rPr lang="ru-RU" sz="4900" b="1" dirty="0" err="1"/>
              <a:t>яких</a:t>
            </a:r>
            <a:r>
              <a:rPr lang="ru-RU" sz="4900" b="1" dirty="0"/>
              <a:t> входить </a:t>
            </a:r>
            <a:r>
              <a:rPr lang="ru-RU" sz="4900" b="1" dirty="0" smtClean="0"/>
              <a:t>факультет</a:t>
            </a:r>
            <a:endParaRPr lang="uk-UA" sz="4900" b="1" dirty="0"/>
          </a:p>
        </p:txBody>
      </p:sp>
    </p:spTree>
    <p:extLst>
      <p:ext uri="{BB962C8B-B14F-4D97-AF65-F5344CB8AC3E}">
        <p14:creationId xmlns:p14="http://schemas.microsoft.com/office/powerpoint/2010/main" val="3118643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432117"/>
            <a:ext cx="8964488" cy="6021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51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611159"/>
              </p:ext>
            </p:extLst>
          </p:nvPr>
        </p:nvGraphicFramePr>
        <p:xfrm>
          <a:off x="467544" y="1124743"/>
          <a:ext cx="8352927" cy="432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5071"/>
                <a:gridCol w="2150266"/>
                <a:gridCol w="1793864"/>
                <a:gridCol w="1469862"/>
                <a:gridCol w="1793864"/>
              </a:tblGrid>
              <a:tr h="4320480"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Велика Британія, Англія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Парламентський Архів, м. Лондон, Англія (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Parliamentary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Archives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Houses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, 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London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, 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England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); Архів Лондонського університету (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University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of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London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Archives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); Архів школи «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Ітон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» (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The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Eton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School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Archives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); Національний архів Великобританії,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Кью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(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The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National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Archives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Kew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); Архів школи «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Рагбі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» (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The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Rugby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school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Archives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); Архів школи «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Чартерхауз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» (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The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Charterhouse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School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Archives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); Архів Музею імперіалістичних воїн в м. Лондоні (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The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Museum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Archive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Imperial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War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Museums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Організаційно-педагогічні засади функціонування елітних шкіл у Великій Британії (XIX - перша половина XX ст.)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Доступ до електронного читацького квитка (15.01. 2015-15.01.2017)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Koliada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T.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Non-formal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education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in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Ukraine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before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World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War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I: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Aspiring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for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Better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Life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or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Learning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to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Livein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Grisis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? /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Zabolotna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O.,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Koliada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T. //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Education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War&amp;Pease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Abstracts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.(</a:t>
                      </a:r>
                      <a:r>
                        <a:rPr lang="uk-UA" sz="1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Scopus</a:t>
                      </a:r>
                      <a:r>
                        <a:rPr lang="uk-UA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).  2016. – № 1.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25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07655"/>
              </p:ext>
            </p:extLst>
          </p:nvPr>
        </p:nvGraphicFramePr>
        <p:xfrm>
          <a:off x="395535" y="332656"/>
          <a:ext cx="8280920" cy="61878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5198"/>
                <a:gridCol w="2131731"/>
                <a:gridCol w="1778400"/>
                <a:gridCol w="1457191"/>
                <a:gridCol w="1778400"/>
              </a:tblGrid>
              <a:tr h="27496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Росія</a:t>
                      </a:r>
                      <a:endParaRPr lang="uk-UA" sz="105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Самарський державний соціально-педагогічний університет</a:t>
                      </a:r>
                      <a:endParaRPr lang="uk-UA" sz="105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Організація та проведення ІХ Міжнародної наукової конференції </a:t>
                      </a:r>
                      <a:r>
                        <a:rPr lang="ru-RU" sz="105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«Артемовские чтения: «Продуктивное обучение: опыт и перспективы»» (м. Самара, </a:t>
                      </a:r>
                      <a:r>
                        <a:rPr lang="uk-UA" sz="105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9–11 лютого 2017 р</a:t>
                      </a:r>
                      <a:r>
                        <a:rPr lang="ru-RU" sz="105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.)</a:t>
                      </a:r>
                      <a:endParaRPr lang="uk-UA" sz="105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uk-UA" sz="105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Угода про творчу співпрацю від 20.06.2013 р.</a:t>
                      </a:r>
                    </a:p>
                    <a:p>
                      <a:pPr marL="17970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uk-UA" sz="105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uk-UA" sz="105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64" marR="4156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Видано збірник матеріалів ІХ Міжнародної наукової конференції «</a:t>
                      </a:r>
                      <a:r>
                        <a:rPr lang="ru-RU" sz="105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Артемовские чтения: «Продуктивное обучение</a:t>
                      </a:r>
                      <a:r>
                        <a:rPr lang="uk-UA" sz="105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: </a:t>
                      </a:r>
                      <a:r>
                        <a:rPr lang="ru-RU" sz="105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опыт и</a:t>
                      </a:r>
                      <a:r>
                        <a:rPr lang="uk-UA" sz="105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перспектив</a:t>
                      </a:r>
                      <a:r>
                        <a:rPr lang="ru-RU" sz="105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ы</a:t>
                      </a:r>
                      <a:r>
                        <a:rPr lang="uk-UA" sz="105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»»</a:t>
                      </a:r>
                      <a:endParaRPr lang="uk-UA" sz="105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382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Росія</a:t>
                      </a:r>
                      <a:endParaRPr lang="uk-UA" sz="105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Самарський державний соціально-педагогічний університет</a:t>
                      </a:r>
                      <a:endParaRPr lang="uk-UA" sz="105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Організація та проведення ІІІ Міжнародної наукової конференції «</a:t>
                      </a:r>
                      <a:r>
                        <a:rPr lang="ru-RU" sz="105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Детство как антропологический, культурологический, психолого-педагогический феномен» (м. Самара, </a:t>
                      </a:r>
                      <a:r>
                        <a:rPr lang="uk-UA" sz="105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24–25 березня 2017 р.</a:t>
                      </a:r>
                      <a:r>
                        <a:rPr lang="ru-RU" sz="105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uk-UA" sz="105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uk-UA" sz="105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Угода про творчу співпрацю від 20.06.2013 р.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uk-UA" sz="105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5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Видано збірник матеріалів ІІІ Міжнародної наукової конференції «</a:t>
                      </a:r>
                      <a:r>
                        <a:rPr lang="ru-RU" sz="105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Детство как антропологический, культурологический, психолого-педагогический феномен»</a:t>
                      </a:r>
                      <a:endParaRPr lang="uk-UA" sz="105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520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223669"/>
              </p:ext>
            </p:extLst>
          </p:nvPr>
        </p:nvGraphicFramePr>
        <p:xfrm>
          <a:off x="467544" y="260648"/>
          <a:ext cx="8208913" cy="6336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5328"/>
                <a:gridCol w="2113193"/>
                <a:gridCol w="1762936"/>
                <a:gridCol w="1444520"/>
                <a:gridCol w="1762936"/>
              </a:tblGrid>
              <a:tr h="27864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Білорусія</a:t>
                      </a:r>
                      <a:endParaRPr lang="uk-UA" sz="1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17" marR="4181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Гродненський обласний інститут розвитку освіти</a:t>
                      </a:r>
                      <a:endParaRPr lang="uk-UA" sz="10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17" marR="418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Організація та проведення Міжнародної наукової конференції </a:t>
                      </a: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«Современное образования: теория, методология, практика» (м. Гродно, </a:t>
                      </a:r>
                      <a:r>
                        <a:rPr lang="uk-UA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09–10 листопада 2017 р.</a:t>
                      </a: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uk-UA" sz="10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17" marR="418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Угода про міжнародне співробітництво і мережеву взаємодію в галузі освіти і науки від 10.11.2017 р.</a:t>
                      </a:r>
                      <a:endParaRPr lang="uk-UA" sz="10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17" marR="418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Буде видано збірник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матеріалів Міжнародної наукової конференції </a:t>
                      </a: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«Современное образования: теория, методология, практика» (січень 2018 р.)</a:t>
                      </a:r>
                      <a:endParaRPr lang="uk-UA" sz="10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17" marR="418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502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Білорусія</a:t>
                      </a:r>
                      <a:endParaRPr lang="uk-UA" sz="1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17" marR="41817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139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Брестський університет імені О. С. Пушкіна</a:t>
                      </a:r>
                      <a:endParaRPr lang="uk-UA" sz="1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17" marR="418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Організація та проведення Міжнародної науково-практичної конференції </a:t>
                      </a: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«Сравнительная педагогика в условиях международного сотрудничества и европейской интеграции»</a:t>
                      </a: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ru-RU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(м. Брест, </a:t>
                      </a:r>
                      <a:r>
                        <a:rPr lang="uk-UA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10 листопада 2017 р.) </a:t>
                      </a:r>
                      <a:endParaRPr lang="uk-UA" sz="10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17" marR="418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Угода про співробітництво від 18.10.2007 –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18.10.2017 рр.</a:t>
                      </a:r>
                      <a:endParaRPr lang="uk-UA" sz="10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17" marR="418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Буде видано збірник матеріалів Міжнародної науково-практичної конференції </a:t>
                      </a: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«Сравнительная педагогика в условиях международного сотрудничества и европейской интеграции» (</a:t>
                      </a:r>
                      <a:r>
                        <a:rPr lang="ru-RU" sz="10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січень</a:t>
                      </a: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2018 р.)</a:t>
                      </a:r>
                      <a:endParaRPr lang="uk-UA" sz="1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817" marR="418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213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424936" cy="2437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 </a:t>
            </a:r>
            <a:r>
              <a:rPr lang="uk-UA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Викладачі </a:t>
            </a:r>
            <a:r>
              <a:rPr lang="uk-UA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кафедри соціальної педагогіки та соціальної роботи є: 1) Членами Міжнародної Асоціації шкіл соціальної роботи (IFSW) </a:t>
            </a:r>
            <a:r>
              <a:rPr lang="uk-UA" sz="20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International</a:t>
            </a:r>
            <a:r>
              <a:rPr lang="uk-UA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20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Association</a:t>
            </a:r>
            <a:r>
              <a:rPr lang="uk-UA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20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of</a:t>
            </a:r>
            <a:r>
              <a:rPr lang="uk-UA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20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Schools</a:t>
            </a:r>
            <a:r>
              <a:rPr lang="uk-UA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20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of</a:t>
            </a:r>
            <a:r>
              <a:rPr lang="uk-UA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20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Social</a:t>
            </a:r>
            <a:r>
              <a:rPr lang="uk-UA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20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Work</a:t>
            </a:r>
            <a:r>
              <a:rPr lang="uk-UA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 (Австралія, Мельбурн) та членами Товариства істориків освіти Великої Британії </a:t>
            </a:r>
            <a:r>
              <a:rPr lang="uk-UA" sz="20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History</a:t>
            </a:r>
            <a:r>
              <a:rPr lang="uk-UA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20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of</a:t>
            </a:r>
            <a:r>
              <a:rPr lang="uk-UA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20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Education</a:t>
            </a:r>
            <a:r>
              <a:rPr lang="uk-UA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20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Society</a:t>
            </a:r>
            <a:r>
              <a:rPr lang="uk-UA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(UK) (Велика Британія, Ліверпуль). </a:t>
            </a:r>
            <a:endParaRPr lang="uk-UA" sz="2000" dirty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5122" name="Picture 2" descr="E:\52e5883fb0b410faf49a4b1a9a80e0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952328"/>
            <a:ext cx="5715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474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692696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Доктор педагогічних наук, професор, </a:t>
            </a:r>
            <a:r>
              <a:rPr lang="uk-UA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завідувач </a:t>
            </a:r>
            <a:r>
              <a:rPr lang="uk-UA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кафедри соціальної педагогіки та соціальної роботи </a:t>
            </a:r>
            <a:r>
              <a:rPr lang="uk-UA" sz="2400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Коляда Н.М.</a:t>
            </a:r>
            <a:r>
              <a:rPr lang="uk-UA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є членом редколегії журналу «</a:t>
            </a:r>
            <a:r>
              <a:rPr lang="uk-UA" sz="24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Social</a:t>
            </a:r>
            <a:r>
              <a:rPr lang="uk-UA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24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Work</a:t>
            </a:r>
            <a:r>
              <a:rPr lang="uk-UA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24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and</a:t>
            </a:r>
            <a:r>
              <a:rPr lang="uk-UA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sz="24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Education</a:t>
            </a:r>
            <a:r>
              <a:rPr lang="uk-UA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» – міжнародного рецензованого журналу відкритого доступу.</a:t>
            </a:r>
            <a:endParaRPr lang="uk-UA" sz="2400" dirty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6147" name="Picture 3" descr="E:\rps20140830_091847_4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360" y="3573016"/>
            <a:ext cx="6096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9106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16633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Наукові стажування на за звітний період пройшли</a:t>
            </a:r>
            <a:r>
              <a:rPr lang="uk-UA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:</a:t>
            </a:r>
            <a:endParaRPr lang="uk-UA" sz="1600" dirty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i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Кобець О.В.</a:t>
            </a:r>
            <a:r>
              <a:rPr lang="uk-UA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uk-UA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д. псих. н., професор кафедри психології в березні 2017 р. науково-педагогічне стажування в університеті </a:t>
            </a:r>
            <a:r>
              <a:rPr lang="uk-UA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Данубіус</a:t>
            </a:r>
            <a:r>
              <a:rPr lang="uk-UA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uk-UA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(</a:t>
            </a:r>
            <a:r>
              <a:rPr lang="uk-UA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м. </a:t>
            </a:r>
            <a:r>
              <a:rPr lang="uk-UA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Сладковічево</a:t>
            </a:r>
            <a:r>
              <a:rPr lang="uk-UA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, Словацька республіка).</a:t>
            </a:r>
            <a:endParaRPr lang="uk-UA" sz="1600" dirty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870960"/>
            <a:ext cx="792088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i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Міщенко М.С.</a:t>
            </a:r>
            <a:r>
              <a:rPr lang="uk-UA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uk-UA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к. псих. н. – пройшла науково-педагогічне стажування «Освіта в сучасному університеті – проектний підхід до організації роботи в галузі політології, соціології, філософії, психології, історії згідно з положеннями Європейських кваліфікаційних рамок (досвід Університету </a:t>
            </a:r>
            <a:r>
              <a:rPr lang="uk-UA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Данубіус</a:t>
            </a:r>
            <a:r>
              <a:rPr lang="uk-UA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)» (м. </a:t>
            </a:r>
            <a:r>
              <a:rPr lang="uk-UA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Сладковічево</a:t>
            </a:r>
            <a:r>
              <a:rPr lang="uk-UA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, Словацька Республіка) </a:t>
            </a:r>
            <a:r>
              <a:rPr lang="uk-UA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Термін:</a:t>
            </a:r>
            <a:r>
              <a:rPr lang="uk-UA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22-24 березня 2017 р.</a:t>
            </a:r>
            <a:endParaRPr lang="uk-UA" sz="1600" dirty="0">
              <a:solidFill>
                <a:schemeClr val="accent1">
                  <a:lumMod val="40000"/>
                  <a:lumOff val="60000"/>
                </a:schemeClr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i="1" dirty="0" err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Шеленкова</a:t>
            </a:r>
            <a:r>
              <a:rPr lang="uk-UA" i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Н.Л</a:t>
            </a:r>
            <a:r>
              <a:rPr lang="uk-UA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</a:t>
            </a:r>
            <a:r>
              <a:rPr lang="uk-UA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 к. псих. н. – пройшла науково-педагогічне стажування. Інноваційні освітні технології: досвід Європейського Союзу та його впровадження в процес підготовки політологів, соціологів, філософів, психологів, істориків. </a:t>
            </a:r>
            <a:r>
              <a:rPr lang="uk-UA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Термін:</a:t>
            </a:r>
            <a:r>
              <a:rPr lang="uk-UA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 26-28 грудня 2016 р.</a:t>
            </a:r>
            <a:endParaRPr lang="uk-UA" sz="1600" dirty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07771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90</TotalTime>
  <Words>497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Яркая</vt:lpstr>
      <vt:lpstr>     ЗВІТ  З МІЖНАРОДНОЇ ДІЯЛЬНОСТІ  ФАКУЛЬТЕТУ СОЦІАЛЬНОЇ ТА ПСИХОЛОГІЧНОЇ ОСВІТИ ЗА 2017 РІК</vt:lpstr>
      <vt:lpstr>      Мережа університетів-партнерів та асоціацій, до яких входить факультет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ЗВІТ  З МІЖНАРОДНОЇ ДІЯЛЬНОСТІ  ФАКУЛЬТЕТУ СОЦІАЛЬНОЇ ТА ПСИХОЛОГІЧНОЇ ОСВІТИ ЗА 2017 РІК</dc:title>
  <dc:creator>satellite</dc:creator>
  <cp:lastModifiedBy>satellite</cp:lastModifiedBy>
  <cp:revision>17</cp:revision>
  <dcterms:created xsi:type="dcterms:W3CDTF">2017-12-19T19:42:40Z</dcterms:created>
  <dcterms:modified xsi:type="dcterms:W3CDTF">2017-12-19T21:15:03Z</dcterms:modified>
</cp:coreProperties>
</file>