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6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1052736"/>
            <a:ext cx="7992888" cy="3960440"/>
          </a:xfrm>
        </p:spPr>
        <p:txBody>
          <a:bodyPr>
            <a:normAutofit fontScale="90000"/>
          </a:bodyPr>
          <a:lstStyle/>
          <a:p>
            <a:pPr algn="ctr"/>
            <a:r>
              <a:rPr lang="uk-UA" b="1" dirty="0" smtClean="0">
                <a:effectLst/>
                <a:latin typeface="Times New Roman"/>
                <a:ea typeface="Times New Roman"/>
              </a:rPr>
              <a:t/>
            </a:r>
            <a:br>
              <a:rPr lang="uk-UA" b="1" dirty="0" smtClean="0">
                <a:effectLst/>
                <a:latin typeface="Times New Roman"/>
                <a:ea typeface="Times New Roman"/>
              </a:rPr>
            </a:br>
            <a:r>
              <a:rPr lang="uk-UA" b="1" dirty="0">
                <a:effectLst/>
                <a:latin typeface="Times New Roman"/>
                <a:ea typeface="Times New Roman"/>
              </a:rPr>
              <a:t/>
            </a:r>
            <a:br>
              <a:rPr lang="uk-UA" b="1" dirty="0">
                <a:effectLst/>
                <a:latin typeface="Times New Roman"/>
                <a:ea typeface="Times New Roman"/>
              </a:rPr>
            </a:br>
            <a:r>
              <a:rPr lang="uk-UA" b="1" dirty="0" smtClean="0">
                <a:effectLst/>
                <a:latin typeface="Times New Roman"/>
                <a:ea typeface="Times New Roman"/>
              </a:rPr>
              <a:t/>
            </a:r>
            <a:br>
              <a:rPr lang="uk-UA" b="1" dirty="0" smtClean="0">
                <a:effectLst/>
                <a:latin typeface="Times New Roman"/>
                <a:ea typeface="Times New Roman"/>
              </a:rPr>
            </a:br>
            <a:r>
              <a:rPr lang="uk-UA" b="1" dirty="0">
                <a:effectLst/>
                <a:latin typeface="Times New Roman"/>
                <a:ea typeface="Times New Roman"/>
              </a:rPr>
              <a:t/>
            </a:r>
            <a:br>
              <a:rPr lang="uk-UA" b="1" dirty="0">
                <a:effectLst/>
                <a:latin typeface="Times New Roman"/>
                <a:ea typeface="Times New Roman"/>
              </a:rPr>
            </a:br>
            <a:r>
              <a:rPr lang="uk-UA" b="1" dirty="0" smtClean="0">
                <a:effectLst/>
                <a:latin typeface="Times New Roman"/>
                <a:ea typeface="Times New Roman"/>
              </a:rPr>
              <a:t/>
            </a:r>
            <a:br>
              <a:rPr lang="uk-UA" b="1" dirty="0" smtClean="0">
                <a:effectLst/>
                <a:latin typeface="Times New Roman"/>
                <a:ea typeface="Times New Roman"/>
              </a:rPr>
            </a:br>
            <a:r>
              <a:rPr lang="uk-UA" b="1" dirty="0" smtClean="0">
                <a:effectLst/>
                <a:latin typeface="Times New Roman"/>
                <a:ea typeface="Times New Roman"/>
              </a:rPr>
              <a:t>ЗВІТ </a:t>
            </a:r>
            <a:br>
              <a:rPr lang="uk-UA" b="1" dirty="0" smtClean="0">
                <a:effectLst/>
                <a:latin typeface="Times New Roman"/>
                <a:ea typeface="Times New Roman"/>
              </a:rPr>
            </a:br>
            <a:r>
              <a:rPr lang="uk-UA" b="1" dirty="0" smtClean="0">
                <a:effectLst/>
                <a:latin typeface="Times New Roman"/>
                <a:ea typeface="Times New Roman"/>
              </a:rPr>
              <a:t>З МІЖНАРОДНОЇ ДІЯЛЬНОСТІ </a:t>
            </a:r>
            <a:br>
              <a:rPr lang="uk-UA" b="1" dirty="0" smtClean="0">
                <a:effectLst/>
                <a:latin typeface="Times New Roman"/>
                <a:ea typeface="Times New Roman"/>
              </a:rPr>
            </a:br>
            <a:r>
              <a:rPr lang="uk-UA" b="1" dirty="0" smtClean="0">
                <a:effectLst/>
                <a:latin typeface="Times New Roman"/>
                <a:ea typeface="Times New Roman"/>
              </a:rPr>
              <a:t>ФАКУЛЬТЕТУ СОЦІАЛЬНОЇ ТА ПСИХОЛОГІЧНОЇ ОСВІТИ ЗА 2017 РІК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38736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04664"/>
            <a:ext cx="79928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Ковальчук Юлія Валентинівна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студентка І курсу, 17 групи навчається за програмою подвійного диплому у 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Prešovská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univerzita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v 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Prešove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(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Пряшівському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університеті, м. 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Пряшів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Словацька Республіка);</a:t>
            </a:r>
            <a:endParaRPr lang="uk-UA" sz="16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Шахрай Вікторія Євгеніївна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студентка І курсу, 17 групи навчається за програмою подвійного диплому у 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Prešovská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univerzita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v 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Prešove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(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Пряшівському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університеті, м. 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Пряшів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Словацька Республіка).</a:t>
            </a:r>
            <a:endParaRPr lang="uk-UA" sz="1600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8194" name="Picture 2" descr="E:\21616326_492314617791553_4590152058435380439_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28" y="2935484"/>
            <a:ext cx="3809852" cy="380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E:\23376383_124440441660875_7692102040212376634_n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69" y="2935485"/>
            <a:ext cx="3805884" cy="3805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998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E:\25589913_1297838330320878_1969644329_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969568">
            <a:off x="760036" y="1005079"/>
            <a:ext cx="3429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9" name="Picture 3" descr="E:\25555458_1297838356987542_828862499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58071">
            <a:off x="4488120" y="1220332"/>
            <a:ext cx="33528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3641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61936"/>
            <a:ext cx="7848872" cy="6696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b="1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Участь у закордонних конференціях, міжнародних фестивалях, конкурсах, змаганнях, виставках у галузі науки, освіти, технологій.</a:t>
            </a:r>
            <a:endParaRPr lang="uk-UA" sz="16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Викладачі факультету брали участь у:</a:t>
            </a:r>
            <a:endParaRPr lang="uk-UA" sz="16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ІХ Міжнародній науковій конференції «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Артемовские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чтения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: «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Продуктивное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обучение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: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опыт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и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перспективы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»» (9–11 лютого 2017 р., м. Самара, Росія).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ІІІ Міжнародній науковій конференції «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Детство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как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антропологический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культурологический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психолого-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педагогический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феномен» (24–25 березня 2017 р., м. Самара, Росія).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Міжнародній науково-практичній конференції «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Современное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образования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: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теория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методология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практика», (м. Гродно, 09–10 листопада 2017 р.) (Республіка Білорусь).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Міжнародній науково-практичній конференції «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Сравнительная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педагогика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в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условиях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международного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сотрудничества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и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европейской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интеграции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» (м. Брест, 10 листопада 2017 р.) (Республіка Білорусь).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V Міжнародній заочній науково-практичній конференції «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Актуальные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проблемы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технологического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образования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: школа,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колледж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вуз» (м.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Мозирь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3 листопада 2017 р.) (Республіка Білорусь).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XIІІ Міжнародній науково-практичній конференції «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Бьдещите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16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изследования</a:t>
            </a:r>
            <a:r>
              <a:rPr lang="uk-UA" sz="16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– 2017» (15–22 лютого 2017 р.) (Болгарія).</a:t>
            </a:r>
            <a:endParaRPr lang="uk-UA" sz="1600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25365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:\Farewell-good-luck-clipart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1" y="433467"/>
            <a:ext cx="7344815" cy="5875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2415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900" b="1" dirty="0" smtClean="0"/>
              <a:t>Мережа </a:t>
            </a:r>
            <a:r>
              <a:rPr lang="ru-RU" sz="4900" b="1" dirty="0" err="1"/>
              <a:t>університетів-партнерів</a:t>
            </a:r>
            <a:r>
              <a:rPr lang="ru-RU" sz="4900" b="1" dirty="0"/>
              <a:t> та </a:t>
            </a:r>
            <a:r>
              <a:rPr lang="ru-RU" sz="4900" b="1" dirty="0" err="1"/>
              <a:t>асоціацій</a:t>
            </a:r>
            <a:r>
              <a:rPr lang="ru-RU" sz="4900" b="1" dirty="0"/>
              <a:t>, до </a:t>
            </a:r>
            <a:r>
              <a:rPr lang="ru-RU" sz="4900" b="1" dirty="0" err="1"/>
              <a:t>яких</a:t>
            </a:r>
            <a:r>
              <a:rPr lang="ru-RU" sz="4900" b="1" dirty="0"/>
              <a:t> входить </a:t>
            </a:r>
            <a:r>
              <a:rPr lang="ru-RU" sz="4900" b="1" dirty="0" smtClean="0"/>
              <a:t>факультет</a:t>
            </a:r>
            <a:endParaRPr lang="uk-UA" sz="4900" b="1" dirty="0"/>
          </a:p>
        </p:txBody>
      </p:sp>
    </p:spTree>
    <p:extLst>
      <p:ext uri="{BB962C8B-B14F-4D97-AF65-F5344CB8AC3E}">
        <p14:creationId xmlns:p14="http://schemas.microsoft.com/office/powerpoint/2010/main" val="3118643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08" y="432117"/>
            <a:ext cx="8964488" cy="6021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519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611159"/>
              </p:ext>
            </p:extLst>
          </p:nvPr>
        </p:nvGraphicFramePr>
        <p:xfrm>
          <a:off x="467544" y="1124743"/>
          <a:ext cx="8352927" cy="43204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5071"/>
                <a:gridCol w="2150266"/>
                <a:gridCol w="1793864"/>
                <a:gridCol w="1469862"/>
                <a:gridCol w="1793864"/>
              </a:tblGrid>
              <a:tr h="4320480">
                <a:tc>
                  <a:txBody>
                    <a:bodyPr/>
                    <a:lstStyle/>
                    <a:p>
                      <a:pPr marL="17970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Велика Британія, Англія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Парламентський Архів, м. Лондон, Англія (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Parliamentary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Archives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Houses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 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London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 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England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); Архів Лондонського університету (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University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of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London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Archives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); Архів школи «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Ітон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» (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The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Eton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School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Archives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); Національний архів Великобританії,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Кью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(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The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National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Archives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Kew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); Архів школи «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Рагбі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» (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The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Rugby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school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Archives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); Архів школи «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Чартерхауз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» (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The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Charterhouse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School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Archives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); Архів Музею імперіалістичних воїн в м. Лондоні (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The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Museum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Archive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Imperial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War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Museums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Організаційно-педагогічні засади функціонування елітних шкіл у Великій Британії (XIX - перша половина XX ст.)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Доступ до електронного читацького квитка (15.01. 2015-15.01.2017)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625" marR="476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Koliada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T.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Non-formal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education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in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Ukraine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before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World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War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I: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Aspiring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for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Better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Life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or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Learning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to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Livein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Grisis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? /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Zabolotna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O.,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Koliada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T. //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Education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,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War&amp;Pease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 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Abstracts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.(</a:t>
                      </a:r>
                      <a:r>
                        <a:rPr lang="uk-UA" sz="10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Scopus</a:t>
                      </a:r>
                      <a:r>
                        <a:rPr lang="uk-UA" sz="100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).  2016. – № 1.</a:t>
                      </a:r>
                      <a:endParaRPr lang="uk-UA" sz="10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7625" marR="4762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255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07655"/>
              </p:ext>
            </p:extLst>
          </p:nvPr>
        </p:nvGraphicFramePr>
        <p:xfrm>
          <a:off x="395535" y="332656"/>
          <a:ext cx="8280920" cy="61878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5198"/>
                <a:gridCol w="2131731"/>
                <a:gridCol w="1778400"/>
                <a:gridCol w="1457191"/>
                <a:gridCol w="1778400"/>
              </a:tblGrid>
              <a:tr h="27496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Росія</a:t>
                      </a:r>
                      <a:endParaRPr lang="uk-UA" sz="105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Самарський державний соціально-педагогічний університет</a:t>
                      </a:r>
                      <a:endParaRPr lang="uk-UA" sz="105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Організація та проведення ІХ Міжнародної наукової конференції </a:t>
                      </a: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«Артемовские чтения: «Продуктивное обучение: опыт и перспективы»» (м. Самара, </a:t>
                      </a: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9–11 лютого 2017 р</a:t>
                      </a: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.)</a:t>
                      </a:r>
                      <a:endParaRPr lang="uk-UA" sz="105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Угода про творчу співпрацю від 20.06.2013 р.</a:t>
                      </a:r>
                    </a:p>
                    <a:p>
                      <a:pPr marL="17970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uk-UA" sz="105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Видано збірник матеріалів ІХ Міжнародної наукової конференції «</a:t>
                      </a: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Артемовские чтения: «Продуктивное обучение</a:t>
                      </a: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: </a:t>
                      </a: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опыт и</a:t>
                      </a: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перспектив</a:t>
                      </a: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ы</a:t>
                      </a: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»»</a:t>
                      </a:r>
                      <a:endParaRPr lang="uk-UA" sz="105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3825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Росія</a:t>
                      </a:r>
                      <a:endParaRPr lang="uk-UA" sz="105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Самарський державний соціально-педагогічний університет</a:t>
                      </a:r>
                      <a:endParaRPr lang="uk-UA" sz="105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Організація та проведення ІІІ Міжнародної наукової конференції «</a:t>
                      </a: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Детство как антропологический, культурологический, психолого-педагогический феномен» (м. Самара, </a:t>
                      </a: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24–25 березня 2017 р.</a:t>
                      </a:r>
                      <a:r>
                        <a:rPr lang="ru-RU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uk-UA" sz="105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970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Угода про творчу співпрацю від 20.06.2013 р.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uk-UA" sz="105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Видано збірник матеріалів ІІІ Міжнародної наукової конференції «</a:t>
                      </a:r>
                      <a:r>
                        <a:rPr lang="ru-RU" sz="105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Детство как антропологический, культурологический, психолого-педагогический феномен»</a:t>
                      </a:r>
                      <a:endParaRPr lang="uk-UA" sz="105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520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223669"/>
              </p:ext>
            </p:extLst>
          </p:nvPr>
        </p:nvGraphicFramePr>
        <p:xfrm>
          <a:off x="467544" y="260648"/>
          <a:ext cx="8208913" cy="63367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5328"/>
                <a:gridCol w="2113193"/>
                <a:gridCol w="1762936"/>
                <a:gridCol w="1444520"/>
                <a:gridCol w="1762936"/>
              </a:tblGrid>
              <a:tr h="27864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Білорусія</a:t>
                      </a:r>
                      <a:endParaRPr lang="uk-UA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Гродненський обласний інститут розвитку освіти</a:t>
                      </a:r>
                      <a:endParaRPr lang="uk-UA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Організація та проведення Міжнародної наукової конференції </a:t>
                      </a:r>
                      <a:r>
                        <a:rPr lang="ru-RU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«Современное образования: теория, методология, практика» (м. Гродно, </a:t>
                      </a: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09–10 листопада 2017 р.</a:t>
                      </a:r>
                      <a:r>
                        <a:rPr lang="ru-RU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)</a:t>
                      </a:r>
                      <a:endParaRPr lang="uk-UA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Угода про міжнародне співробітництво і мережеву взаємодію в галузі освіти і науки від 10.11.2017 р.</a:t>
                      </a:r>
                      <a:endParaRPr lang="uk-UA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Буде видано збірник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матеріалів Міжнародної наукової конференції </a:t>
                      </a:r>
                      <a:r>
                        <a:rPr lang="ru-RU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«Современное образования: теория, методология, практика» (січень 2018 р.)</a:t>
                      </a:r>
                      <a:endParaRPr lang="uk-UA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5021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Білорусія</a:t>
                      </a:r>
                      <a:endParaRPr lang="uk-UA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13970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Брестський університет імені О. С. Пушкіна</a:t>
                      </a:r>
                      <a:endParaRPr lang="uk-UA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Організація та проведення Міжнародної науково-практичної конференції </a:t>
                      </a:r>
                      <a:r>
                        <a:rPr lang="ru-RU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«Сравнительная педагогика в условиях международного сотрудничества и европейской интеграции»</a:t>
                      </a:r>
                      <a:r>
                        <a:rPr lang="ru-RU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 </a:t>
                      </a:r>
                      <a:r>
                        <a:rPr lang="ru-RU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(м. Брест, </a:t>
                      </a: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10 листопада 2017 р.) </a:t>
                      </a:r>
                      <a:endParaRPr lang="uk-UA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Угода про співробітництво від 18.10.2007 –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18.10.2017 рр.</a:t>
                      </a:r>
                      <a:endParaRPr lang="uk-UA" sz="1000" b="1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Буде видано збірник матеріалів Міжнародної науково-практичної конференції </a:t>
                      </a:r>
                      <a:r>
                        <a:rPr lang="ru-RU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«Сравнительная педагогика в условиях международного сотрудничества и европейской интеграции» (</a:t>
                      </a:r>
                      <a:r>
                        <a:rPr lang="ru-RU" sz="10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січень</a:t>
                      </a:r>
                      <a:r>
                        <a:rPr lang="ru-RU" sz="10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</a:rPr>
                        <a:t> 2018 р.)</a:t>
                      </a:r>
                      <a:endParaRPr lang="uk-UA" sz="10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1817" marR="41817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213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424936" cy="2437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 </a:t>
            </a:r>
            <a:r>
              <a:rPr lang="uk-UA" sz="20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Викладачі 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кафедри соціальної педагогіки та соціальної роботи є: 1) Членами Міжнародної Асоціації шкіл соціальної роботи (IFSW)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International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Association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of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Schools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of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Social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Work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 (Австралія, Мельбурн) та членами Товариства істориків освіти Великої Британії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History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of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Education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0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Society</a:t>
            </a:r>
            <a:r>
              <a:rPr lang="uk-UA" sz="20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(UK) (Велика Британія, Ліверпуль). </a:t>
            </a:r>
            <a:endParaRPr lang="uk-UA" sz="2000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5122" name="Picture 2" descr="E:\52e5883fb0b410faf49a4b1a9a80e07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0" y="2952328"/>
            <a:ext cx="5715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474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692696"/>
            <a:ext cx="80648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Доктор педагогічних наук, професор, </a:t>
            </a:r>
            <a:r>
              <a:rPr lang="uk-UA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завідувач </a:t>
            </a:r>
            <a:r>
              <a:rPr lang="uk-UA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кафедри соціальної педагогіки та соціальної роботи </a:t>
            </a:r>
            <a:r>
              <a:rPr lang="uk-UA" sz="2400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Коляда Н.М.</a:t>
            </a:r>
            <a:r>
              <a:rPr lang="uk-UA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є членом редколегії журналу «</a:t>
            </a:r>
            <a:r>
              <a:rPr lang="uk-UA" sz="24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Social</a:t>
            </a:r>
            <a:r>
              <a:rPr lang="uk-UA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4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Work</a:t>
            </a:r>
            <a:r>
              <a:rPr lang="uk-UA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4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and</a:t>
            </a:r>
            <a:r>
              <a:rPr lang="uk-UA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sz="2400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Education</a:t>
            </a:r>
            <a:r>
              <a:rPr lang="uk-UA" sz="2400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» – міжнародного рецензованого журналу відкритого доступу.</a:t>
            </a:r>
            <a:endParaRPr lang="uk-UA" sz="2400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pic>
        <p:nvPicPr>
          <p:cNvPr id="6147" name="Picture 3" descr="E:\rps20140830_091847_43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360" y="3573016"/>
            <a:ext cx="60960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9106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116633"/>
            <a:ext cx="7920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uk-UA" b="1" i="1" dirty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Наукові стажування на за звітний період пройшли</a:t>
            </a:r>
            <a:r>
              <a:rPr lang="uk-UA" b="1" i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Times New Roman"/>
              </a:rPr>
              <a:t>:</a:t>
            </a:r>
            <a:endParaRPr lang="uk-UA" sz="1600" dirty="0">
              <a:solidFill>
                <a:schemeClr val="accent1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Кобець О.В.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д. псих. н., професор кафедри психології в березні 2017 р. науково-педагогічне стажування в університеті 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Данубіус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uk-UA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(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м. 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Сладковічево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Словацька республіка).</a:t>
            </a:r>
            <a:endParaRPr lang="uk-UA" sz="1600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870960"/>
            <a:ext cx="792088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Міщенко М.С.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к. псих. н. – пройшла науково-педагогічне стажування «Освіта в сучасному університеті – проектний підхід до організації роботи в галузі політології, соціології, філософії, психології, історії згідно з положеннями Європейських кваліфікаційних рамок (досвід Університету 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Данубіус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)» (м. </a:t>
            </a:r>
            <a:r>
              <a:rPr lang="uk-UA" dirty="0" err="1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Сладковічево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, Словацька Республіка) </a:t>
            </a:r>
            <a:r>
              <a:rPr lang="uk-UA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Термін: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22-24 березня 2017 р.</a:t>
            </a:r>
            <a:endParaRPr lang="uk-UA" sz="1600" dirty="0">
              <a:solidFill>
                <a:schemeClr val="accent1">
                  <a:lumMod val="40000"/>
                  <a:lumOff val="60000"/>
                </a:schemeClr>
              </a:solidFill>
              <a:latin typeface="Times New Roman"/>
              <a:ea typeface="Times New Roman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uk-UA" i="1" dirty="0" err="1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Шеленкова</a:t>
            </a:r>
            <a:r>
              <a:rPr lang="uk-UA" i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 Н.Л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</a:rPr>
              <a:t>.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 к. псих. н. – пройшла науково-педагогічне стажування. Інноваційні освітні технології: досвід Європейського Союзу та його впровадження в процес підготовки політологів, соціологів, філософів, психологів, істориків. </a:t>
            </a:r>
            <a:r>
              <a:rPr lang="uk-UA" i="1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Термін:</a:t>
            </a:r>
            <a:r>
              <a:rPr lang="uk-UA" dirty="0">
                <a:solidFill>
                  <a:schemeClr val="accent1">
                    <a:lumMod val="40000"/>
                    <a:lumOff val="60000"/>
                  </a:schemeClr>
                </a:solidFill>
                <a:latin typeface="Times New Roman"/>
                <a:ea typeface="Times New Roman"/>
              </a:rPr>
              <a:t> 26-28 грудня 2016 р.</a:t>
            </a:r>
            <a:endParaRPr lang="uk-UA" sz="1600" dirty="0">
              <a:solidFill>
                <a:schemeClr val="accent1">
                  <a:lumMod val="40000"/>
                  <a:lumOff val="60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7771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90</TotalTime>
  <Words>497</Words>
  <Application>Microsoft Office PowerPoint</Application>
  <PresentationFormat>Экран (4:3)</PresentationFormat>
  <Paragraphs>47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Яркая</vt:lpstr>
      <vt:lpstr>     ЗВІТ  З МІЖНАРОДНОЇ ДІЯЛЬНОСТІ  ФАКУЛЬТЕТУ СОЦІАЛЬНОЇ ТА ПСИХОЛОГІЧНОЇ ОСВІТИ ЗА 2017 РІК</vt:lpstr>
      <vt:lpstr>      Мережа університетів-партнерів та асоціацій, до яких входить факультет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ЗВІТ  З МІЖНАРОДНОЇ ДІЯЛЬНОСТІ  ФАКУЛЬТЕТУ СОЦІАЛЬНОЇ ТА ПСИХОЛОГІЧНОЇ ОСВІТИ ЗА 2017 РІК</dc:title>
  <dc:creator>satellite</dc:creator>
  <cp:lastModifiedBy>satellite</cp:lastModifiedBy>
  <cp:revision>17</cp:revision>
  <dcterms:created xsi:type="dcterms:W3CDTF">2017-12-19T19:42:40Z</dcterms:created>
  <dcterms:modified xsi:type="dcterms:W3CDTF">2017-12-19T21:15:03Z</dcterms:modified>
</cp:coreProperties>
</file>