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6" r:id="rId3"/>
    <p:sldId id="337" r:id="rId4"/>
    <p:sldId id="338" r:id="rId5"/>
    <p:sldId id="339" r:id="rId6"/>
    <p:sldId id="351" r:id="rId7"/>
    <p:sldId id="352" r:id="rId8"/>
    <p:sldId id="358" r:id="rId9"/>
    <p:sldId id="350" r:id="rId10"/>
    <p:sldId id="353" r:id="rId11"/>
    <p:sldId id="356" r:id="rId12"/>
    <p:sldId id="354" r:id="rId13"/>
    <p:sldId id="357" r:id="rId14"/>
    <p:sldId id="341" r:id="rId15"/>
    <p:sldId id="342" r:id="rId16"/>
    <p:sldId id="345" r:id="rId17"/>
    <p:sldId id="346" r:id="rId18"/>
    <p:sldId id="340" r:id="rId19"/>
    <p:sldId id="355" r:id="rId20"/>
    <p:sldId id="34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303"/>
    <a:srgbClr val="923E3E"/>
    <a:srgbClr val="E9BEB5"/>
    <a:srgbClr val="FFDB9B"/>
    <a:srgbClr val="C12D0F"/>
    <a:srgbClr val="F2ACB6"/>
    <a:srgbClr val="DDCDC1"/>
    <a:srgbClr val="F4B1AA"/>
    <a:srgbClr val="E7BFB7"/>
    <a:srgbClr val="A00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0D6EA-A92B-44D8-AFB7-C8AA6B2941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61534-D9E8-4D52-88F1-17916259D0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1942-755F-4ABC-AC05-692773013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1E6D0-E774-44AD-84C5-C68336CB8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96E8-4447-4488-83B4-A76E4889F6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E4CD6-9CED-4B79-9EA0-C98E057B0D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871D-17B9-4315-A6E9-7D80863AEC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79F34-1427-47AD-81E9-22361A86B1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FDFD9-EDEB-4F97-B88C-1F1014B0A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C2614-10B2-4090-8729-514C1C4BC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27D03-2A09-46C9-AE06-7A7A7AAFB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D3922-9A3E-4DC5-8AA8-E9989EA875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1" y="1052736"/>
            <a:ext cx="7561263" cy="4237048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Про діяльність Ради молодих вчених факультету соціальної та психологічної освіти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86" y="277914"/>
            <a:ext cx="8229600" cy="1143000"/>
          </a:xfrm>
        </p:spPr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</a:rPr>
              <a:t>Гостьові лекції </a:t>
            </a:r>
            <a:r>
              <a:rPr lang="uk-UA" sz="2800" dirty="0">
                <a:solidFill>
                  <a:srgbClr val="FF0000"/>
                </a:solidFill>
              </a:rPr>
              <a:t>в рамках марафону онлайн-зустрічей з колегами Литви, Польщі, </a:t>
            </a:r>
            <a:r>
              <a:rPr lang="uk-UA" sz="2800" dirty="0" smtClean="0">
                <a:solidFill>
                  <a:srgbClr val="FF0000"/>
                </a:solidFill>
              </a:rPr>
              <a:t>Іспанії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fspo.udpu.edu.ua/wp-content/uploads/2022/05/3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263370" cy="20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po.udpu.edu.ua/wp-content/uploads/2022/05/1-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9688"/>
            <a:ext cx="48245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po.udpu.edu.ua/wp-content/uploads/2022/06/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53" y="1628800"/>
            <a:ext cx="40427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3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F0000"/>
                </a:solidFill>
              </a:rPr>
              <a:t>В</a:t>
            </a:r>
            <a:r>
              <a:rPr lang="ru-RU" sz="3200" dirty="0" err="1" smtClean="0">
                <a:solidFill>
                  <a:srgbClr val="FF0000"/>
                </a:solidFill>
              </a:rPr>
              <a:t>сеукраїнська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студентська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науково</a:t>
            </a:r>
            <a:r>
              <a:rPr lang="ru-RU" sz="3200" dirty="0" smtClean="0">
                <a:solidFill>
                  <a:srgbClr val="FF0000"/>
                </a:solidFill>
              </a:rPr>
              <a:t>-практична онлайн-</a:t>
            </a:r>
            <a:r>
              <a:rPr lang="ru-RU" sz="3200" dirty="0" err="1" smtClean="0">
                <a:solidFill>
                  <a:srgbClr val="FF0000"/>
                </a:solidFill>
              </a:rPr>
              <a:t>конференція</a:t>
            </a:r>
            <a:r>
              <a:rPr lang="ru-RU" sz="3200" dirty="0" smtClean="0">
                <a:solidFill>
                  <a:srgbClr val="FF0000"/>
                </a:solidFill>
              </a:rPr>
              <a:t> </a:t>
            </a:r>
            <a:r>
              <a:rPr lang="ru-RU" sz="3200" i="1" dirty="0" smtClean="0">
                <a:solidFill>
                  <a:srgbClr val="FF0000"/>
                </a:solidFill>
              </a:rPr>
              <a:t>«</a:t>
            </a:r>
            <a:r>
              <a:rPr lang="ru-RU" sz="3200" dirty="0" err="1">
                <a:solidFill>
                  <a:srgbClr val="FF0000"/>
                </a:solidFill>
              </a:rPr>
              <a:t>П</a:t>
            </a:r>
            <a:r>
              <a:rPr lang="ru-RU" sz="3200" dirty="0" err="1" smtClean="0">
                <a:solidFill>
                  <a:srgbClr val="FF0000"/>
                </a:solidFill>
              </a:rPr>
              <a:t>роблеми</a:t>
            </a:r>
            <a:r>
              <a:rPr lang="ru-RU" sz="3200" dirty="0" smtClean="0">
                <a:solidFill>
                  <a:srgbClr val="FF0000"/>
                </a:solidFill>
              </a:rPr>
              <a:t> та </a:t>
            </a:r>
            <a:r>
              <a:rPr lang="ru-RU" sz="3200" dirty="0" err="1" smtClean="0">
                <a:solidFill>
                  <a:srgbClr val="FF0000"/>
                </a:solidFill>
              </a:rPr>
              <a:t>перспективи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соціальної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роботи</a:t>
            </a:r>
            <a:r>
              <a:rPr lang="ru-RU" sz="3200" dirty="0" smtClean="0">
                <a:solidFill>
                  <a:srgbClr val="FF0000"/>
                </a:solidFill>
              </a:rPr>
              <a:t> та </a:t>
            </a:r>
            <a:r>
              <a:rPr lang="ru-RU" sz="3200" dirty="0" err="1" smtClean="0">
                <a:solidFill>
                  <a:srgbClr val="FF0000"/>
                </a:solidFill>
              </a:rPr>
              <a:t>психології</a:t>
            </a:r>
            <a:r>
              <a:rPr lang="ru-RU" sz="3200" dirty="0" smtClean="0">
                <a:solidFill>
                  <a:srgbClr val="FF0000"/>
                </a:solidFill>
              </a:rPr>
              <a:t> в </a:t>
            </a:r>
            <a:r>
              <a:rPr lang="ru-RU" sz="3200" dirty="0" err="1" smtClean="0">
                <a:solidFill>
                  <a:srgbClr val="FF0000"/>
                </a:solidFill>
              </a:rPr>
              <a:t>умовах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війни</a:t>
            </a:r>
            <a:r>
              <a:rPr lang="ru-RU" sz="3200" i="1" dirty="0" smtClean="0">
                <a:solidFill>
                  <a:srgbClr val="FF0000"/>
                </a:solidFill>
              </a:rPr>
              <a:t>»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fspo.udpu.edu.ua/wp-content/uploads/2022/05/%D0%A1%D0%BD%D0%B8%D0%BC%D0%BE%D0%BA-%D1%8D%D0%BA%D1%80%D0%B0%D0%BD%D0%B0-34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316416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07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>
                <a:solidFill>
                  <a:srgbClr val="FF0000"/>
                </a:solidFill>
              </a:rPr>
              <a:t>Всеукраїнський тренінг «Менеджмент молодіжних центрів</a:t>
            </a:r>
            <a:r>
              <a:rPr lang="uk-UA" sz="3600" dirty="0" smtClean="0">
                <a:solidFill>
                  <a:srgbClr val="FF0000"/>
                </a:solidFill>
              </a:rPr>
              <a:t>»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fspo.udpu.edu.ua/wp-content/uploads/2021/11/photo_2021-11-26_19-38-00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15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</a:rPr>
              <a:t>Міжнародний конкурс </a:t>
            </a:r>
            <a:r>
              <a:rPr lang="uk-UA" sz="4000" dirty="0">
                <a:solidFill>
                  <a:srgbClr val="FF0000"/>
                </a:solidFill>
              </a:rPr>
              <a:t>студентських наукових робіт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800" b="1" u="sng" dirty="0" smtClean="0">
                <a:solidFill>
                  <a:srgbClr val="D30303"/>
                </a:solidFill>
              </a:rPr>
              <a:t>Диплом ІІІ ступеня</a:t>
            </a:r>
          </a:p>
          <a:p>
            <a:pPr marL="0" indent="0" algn="just">
              <a:buNone/>
            </a:pPr>
            <a:endParaRPr lang="uk-UA" sz="2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Федотова Леся Володимирівна, студентка 3 курсу</a:t>
            </a:r>
            <a:r>
              <a:rPr lang="uk-UA" sz="2000" dirty="0"/>
              <a:t> та її </a:t>
            </a:r>
            <a:r>
              <a:rPr lang="uk-UA" sz="2000" dirty="0" smtClean="0"/>
              <a:t>науковий керівник кандидат </a:t>
            </a:r>
            <a:r>
              <a:rPr lang="uk-UA" sz="2000" dirty="0"/>
              <a:t>психологічних наук, </a:t>
            </a:r>
            <a:r>
              <a:rPr lang="uk-UA" sz="2000" dirty="0" smtClean="0"/>
              <a:t>доцент </a:t>
            </a:r>
            <a:r>
              <a:rPr lang="uk-UA" sz="2000" dirty="0"/>
              <a:t>кафедри психології </a:t>
            </a:r>
            <a:r>
              <a:rPr lang="uk-UA" sz="2000" b="1" dirty="0">
                <a:solidFill>
                  <a:srgbClr val="C00000"/>
                </a:solidFill>
              </a:rPr>
              <a:t>Міщенко </a:t>
            </a:r>
            <a:r>
              <a:rPr lang="uk-UA" sz="2000" b="1" dirty="0" smtClean="0">
                <a:solidFill>
                  <a:srgbClr val="C00000"/>
                </a:solidFill>
              </a:rPr>
              <a:t>Марина </a:t>
            </a:r>
            <a:r>
              <a:rPr lang="uk-UA" sz="2000" b="1" dirty="0" err="1" smtClean="0">
                <a:solidFill>
                  <a:srgbClr val="C00000"/>
                </a:solidFill>
              </a:rPr>
              <a:t>Сергіївнв</a:t>
            </a:r>
            <a:r>
              <a:rPr lang="uk-UA" sz="2000" dirty="0"/>
              <a:t> </a:t>
            </a:r>
            <a:r>
              <a:rPr lang="uk-UA" sz="2000" dirty="0" smtClean="0"/>
              <a:t>перемогли </a:t>
            </a:r>
            <a:r>
              <a:rPr lang="uk-UA" sz="2000" dirty="0"/>
              <a:t>та </a:t>
            </a:r>
            <a:r>
              <a:rPr lang="uk-UA" sz="2000" dirty="0" smtClean="0"/>
              <a:t>отримали </a:t>
            </a:r>
            <a:r>
              <a:rPr lang="uk-UA" sz="2000" dirty="0"/>
              <a:t>Диплома І</a:t>
            </a:r>
            <a:r>
              <a:rPr lang="en-US" sz="2000" dirty="0"/>
              <a:t>II </a:t>
            </a:r>
            <a:r>
              <a:rPr lang="uk-UA" sz="2000" dirty="0"/>
              <a:t>ступеня у Міжнародному конкурсі студентських наукових робіт </a:t>
            </a:r>
            <a:r>
              <a:rPr lang="uk-UA" sz="2000" b="1" dirty="0"/>
              <a:t>«Управлінські, соціальні та поведінкові науки у реалізації засад сталого розвитку», </a:t>
            </a:r>
            <a:r>
              <a:rPr lang="uk-UA" sz="2000" dirty="0"/>
              <a:t>що проводився у </a:t>
            </a:r>
            <a:r>
              <a:rPr lang="uk-UA" sz="2000" dirty="0" smtClean="0"/>
              <a:t>на </a:t>
            </a:r>
            <a:r>
              <a:rPr lang="uk-UA" sz="2000" dirty="0"/>
              <a:t>базі Івано-Франківського національного технічного університету нафти і газу.</a:t>
            </a:r>
            <a:endParaRPr lang="uk-UA" sz="2000" b="1" dirty="0" smtClean="0">
              <a:solidFill>
                <a:srgbClr val="D30303"/>
              </a:solidFill>
            </a:endParaRPr>
          </a:p>
          <a:p>
            <a:pPr marL="0" indent="0" algn="just">
              <a:buNone/>
            </a:pPr>
            <a:endParaRPr lang="uk-UA" sz="2400" b="1" dirty="0">
              <a:solidFill>
                <a:srgbClr val="D30303"/>
              </a:solidFill>
            </a:endParaRPr>
          </a:p>
          <a:p>
            <a:pPr marL="0" indent="0" algn="just">
              <a:buNone/>
            </a:pPr>
            <a:endParaRPr lang="uk-UA" sz="2400" b="1" u="sng" dirty="0" smtClean="0">
              <a:solidFill>
                <a:srgbClr val="D30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АКАДЕМІЧНА МОБІЛЬНІСТЬ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fspo.udpu.edu.ua/wp-content/uploads/2021/10/%D0%A1%D0%BD%D0%B8%D0%BC%D0%BE%D0%BA-%D1%8D%D0%BA%D1%80%D0%B0%D0%BD%D0%B0-2021-10-05-1519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608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po.udpu.edu.ua/wp-content/uploads/2021/08/239852513_4437593059638524_472496014308267489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58823"/>
            <a:ext cx="3178696" cy="36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fspo.udpu.edu.ua/wp-content/uploads/2021/07/%D1%8B%D1%84%D0%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10" y="3356992"/>
            <a:ext cx="3648836" cy="35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1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>
                <a:solidFill>
                  <a:srgbClr val="FF0000"/>
                </a:solidFill>
              </a:rPr>
              <a:t>О</a:t>
            </a:r>
            <a:r>
              <a:rPr lang="uk-UA" sz="3600" dirty="0" smtClean="0">
                <a:solidFill>
                  <a:srgbClr val="FF0000"/>
                </a:solidFill>
              </a:rPr>
              <a:t>бласна премія </a:t>
            </a:r>
            <a:r>
              <a:rPr lang="uk-UA" sz="3600" dirty="0">
                <a:solidFill>
                  <a:srgbClr val="FF0000"/>
                </a:solidFill>
              </a:rPr>
              <a:t>для молоді за особливі заслуги у розбудові молодіжної політики в області </a:t>
            </a:r>
          </a:p>
        </p:txBody>
      </p:sp>
      <p:pic>
        <p:nvPicPr>
          <p:cNvPr id="5122" name="Picture 2" descr="https://fspo.udpu.edu.ua/wp-content/uploads/2021/10/243294779_1435032696880616_690247987015362904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0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4625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Кравченко Оксані Олексіївні </a:t>
            </a:r>
            <a:r>
              <a:rPr lang="uk-UA" sz="2400" dirty="0" smtClean="0">
                <a:solidFill>
                  <a:srgbClr val="FF0000"/>
                </a:solidFill>
              </a:rPr>
              <a:t>призначено іменну стипендію </a:t>
            </a:r>
            <a:r>
              <a:rPr lang="ru-RU" sz="2400" dirty="0" err="1">
                <a:solidFill>
                  <a:srgbClr val="FF0000"/>
                </a:solidFill>
              </a:rPr>
              <a:t>Верховної</a:t>
            </a:r>
            <a:r>
              <a:rPr lang="ru-RU" sz="2400" dirty="0">
                <a:solidFill>
                  <a:srgbClr val="FF0000"/>
                </a:solidFill>
              </a:rPr>
              <a:t> Ради </a:t>
            </a:r>
            <a:r>
              <a:rPr lang="ru-RU" sz="2400" dirty="0" err="1">
                <a:solidFill>
                  <a:srgbClr val="FF0000"/>
                </a:solidFill>
              </a:rPr>
              <a:t>України</a:t>
            </a:r>
            <a:r>
              <a:rPr lang="ru-RU" sz="2400" dirty="0">
                <a:solidFill>
                  <a:srgbClr val="FF0000"/>
                </a:solidFill>
              </a:rPr>
              <a:t> для </a:t>
            </a:r>
            <a:r>
              <a:rPr lang="ru-RU" sz="2400" dirty="0" err="1">
                <a:solidFill>
                  <a:srgbClr val="FF0000"/>
                </a:solidFill>
              </a:rPr>
              <a:t>молодих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учених</a:t>
            </a:r>
            <a:r>
              <a:rPr lang="ru-RU" sz="2400" dirty="0">
                <a:solidFill>
                  <a:srgbClr val="FF0000"/>
                </a:solidFill>
              </a:rPr>
              <a:t> – </a:t>
            </a:r>
            <a:r>
              <a:rPr lang="ru-RU" sz="2400" dirty="0" err="1">
                <a:solidFill>
                  <a:srgbClr val="FF0000"/>
                </a:solidFill>
              </a:rPr>
              <a:t>докторів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наук</a:t>
            </a:r>
            <a:r>
              <a:rPr lang="uk-UA" sz="2400" dirty="0" smtClean="0">
                <a:solidFill>
                  <a:srgbClr val="FF0000"/>
                </a:solidFill>
              </a:rPr>
              <a:t>  на </a:t>
            </a:r>
            <a:r>
              <a:rPr lang="uk-UA" sz="2400" dirty="0">
                <a:solidFill>
                  <a:srgbClr val="FF0000"/>
                </a:solidFill>
              </a:rPr>
              <a:t>виконання наукової (науково-технічної) роботи: «Соціально-психологічна реабілітація дітей та молоді з особливими освітніми потребами засобами інклюзивного туризму»</a:t>
            </a:r>
          </a:p>
        </p:txBody>
      </p:sp>
      <p:pic>
        <p:nvPicPr>
          <p:cNvPr id="8196" name="Picture 4" descr="Стипендії для молодих вчених від Верховної Рад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8920"/>
            <a:ext cx="8077200" cy="32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Р</a:t>
            </a:r>
            <a:r>
              <a:rPr lang="uk-UA" dirty="0" smtClean="0">
                <a:solidFill>
                  <a:srgbClr val="FF0000"/>
                </a:solidFill>
              </a:rPr>
              <a:t>озроблено </a:t>
            </a:r>
            <a:r>
              <a:rPr lang="uk-UA" dirty="0" err="1">
                <a:solidFill>
                  <a:srgbClr val="FF0000"/>
                </a:solidFill>
              </a:rPr>
              <a:t>проєкт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fspo.udpu.edu.ua/wp-content/uploads/2021/07/%D0%A1%D0%BD%D0%B8%D0%BC%D0%BE%D0%BA-%D1%8D%D0%BA%D1%80%D0%B0%D0%BD%D0%B0-9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8" y="1600200"/>
            <a:ext cx="7819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3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Підготовлено</a:t>
            </a:r>
            <a:r>
              <a:rPr lang="ru-RU" dirty="0" smtClean="0">
                <a:solidFill>
                  <a:srgbClr val="FF0000"/>
                </a:solidFill>
              </a:rPr>
              <a:t> і подано </a:t>
            </a:r>
            <a:r>
              <a:rPr lang="ru-RU" dirty="0" err="1" smtClean="0">
                <a:solidFill>
                  <a:srgbClr val="FF0000"/>
                </a:solidFill>
              </a:rPr>
              <a:t>проєкт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fspo.udpu.edu.ua/wp-content/uploads/2021/11/%D0%A1%D0%BD%D0%B8%D0%BC%D0%BE%D0%BA-%D1%8D%D0%BA%D1%80%D0%B0%D0%BD%D0%B0-114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8682"/>
            <a:ext cx="8229600" cy="39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4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Волонтерська робота</a:t>
            </a:r>
            <a:endParaRPr lang="uk-UA" dirty="0"/>
          </a:p>
        </p:txBody>
      </p:sp>
      <p:pic>
        <p:nvPicPr>
          <p:cNvPr id="4" name="Объект 3" descr="https://fspo.udpu.edu.ua/wp-content/uploads/2022/06/photo_2022-06-21_18-01-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491880" cy="29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po.udpu.edu.ua/wp-content/uploads/2022/06/min-sca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25" y="1198878"/>
            <a:ext cx="4644558" cy="283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fspo.udpu.edu.ua/wp-content/uploads/2022/06/32-min-scal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89648"/>
            <a:ext cx="543664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20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 </a:t>
            </a:r>
            <a:r>
              <a:rPr lang="uk-UA" dirty="0">
                <a:solidFill>
                  <a:srgbClr val="FF0000"/>
                </a:solidFill>
              </a:rPr>
              <a:t>складу Ради молодих вчених ФСПО входить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24 молодих учених, з них</a:t>
            </a:r>
          </a:p>
          <a:p>
            <a:pPr marL="0" indent="0" algn="ctr">
              <a:buNone/>
            </a:pPr>
            <a:r>
              <a:rPr lang="uk-UA" dirty="0" smtClean="0"/>
              <a:t>2 доктори наук;</a:t>
            </a:r>
          </a:p>
          <a:p>
            <a:pPr marL="0" indent="0" algn="ctr">
              <a:buNone/>
            </a:pPr>
            <a:r>
              <a:rPr lang="uk-UA" dirty="0" smtClean="0"/>
              <a:t>10 кандидатів наук </a:t>
            </a:r>
          </a:p>
          <a:p>
            <a:pPr marL="0" indent="0" algn="ctr">
              <a:buNone/>
            </a:pPr>
            <a:r>
              <a:rPr lang="uk-UA" dirty="0" smtClean="0"/>
              <a:t>7 докторів філософії</a:t>
            </a:r>
          </a:p>
          <a:p>
            <a:pPr marL="0" indent="0" algn="ctr">
              <a:buNone/>
            </a:pPr>
            <a:r>
              <a:rPr lang="uk-UA" dirty="0" smtClean="0"/>
              <a:t>4 аспіранти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991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1" y="1052736"/>
            <a:ext cx="7561263" cy="4237048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Дякую </a:t>
            </a:r>
            <a:r>
              <a:rPr lang="uk-UA" sz="4800" b="1" smtClean="0">
                <a:solidFill>
                  <a:srgbClr val="FF0000"/>
                </a:solidFill>
              </a:rPr>
              <a:t>за увагу!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Опубліковано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339949"/>
              </p:ext>
            </p:extLst>
          </p:nvPr>
        </p:nvGraphicFramePr>
        <p:xfrm>
          <a:off x="457200" y="1600200"/>
          <a:ext cx="8229600" cy="354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315575286"/>
                    </a:ext>
                  </a:extLst>
                </a:gridCol>
                <a:gridCol w="1515616">
                  <a:extLst>
                    <a:ext uri="{9D8B030D-6E8A-4147-A177-3AD203B41FA5}">
                      <a16:colId xmlns:a16="http://schemas.microsoft.com/office/drawing/2014/main" val="3624023270"/>
                    </a:ext>
                  </a:extLst>
                </a:gridCol>
                <a:gridCol w="3970784">
                  <a:extLst>
                    <a:ext uri="{9D8B030D-6E8A-4147-A177-3AD203B41FA5}">
                      <a16:colId xmlns:a16="http://schemas.microsoft.com/office/drawing/2014/main" val="981949736"/>
                    </a:ext>
                  </a:extLst>
                </a:gridCol>
              </a:tblGrid>
              <a:tr h="43243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952439"/>
                  </a:ext>
                </a:extLst>
              </a:tr>
              <a:tr h="432430">
                <a:tc>
                  <a:txBody>
                    <a:bodyPr/>
                    <a:lstStyle/>
                    <a:p>
                      <a:r>
                        <a:rPr lang="uk-UA" dirty="0" smtClean="0"/>
                        <a:t>Монографії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 (4 за кордоном)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 (4 за кордоном)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15681"/>
                  </a:ext>
                </a:extLst>
              </a:tr>
              <a:tr h="432430">
                <a:tc>
                  <a:txBody>
                    <a:bodyPr/>
                    <a:lstStyle/>
                    <a:p>
                      <a:r>
                        <a:rPr lang="uk-UA" dirty="0" smtClean="0"/>
                        <a:t>Посібники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12666"/>
                  </a:ext>
                </a:extLst>
              </a:tr>
              <a:tr h="746386">
                <a:tc>
                  <a:txBody>
                    <a:bodyPr/>
                    <a:lstStyle/>
                    <a:p>
                      <a:r>
                        <a:rPr lang="uk-UA" dirty="0" smtClean="0"/>
                        <a:t>Статті</a:t>
                      </a:r>
                      <a:r>
                        <a:rPr lang="uk-UA" baseline="0" dirty="0" smtClean="0"/>
                        <a:t> </a:t>
                      </a:r>
                      <a:r>
                        <a:rPr lang="en-US" baseline="0" dirty="0" smtClean="0"/>
                        <a:t>Scopus, Web of Science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94612"/>
                  </a:ext>
                </a:extLst>
              </a:tr>
              <a:tr h="432430">
                <a:tc>
                  <a:txBody>
                    <a:bodyPr/>
                    <a:lstStyle/>
                    <a:p>
                      <a:r>
                        <a:rPr lang="uk-UA" dirty="0" smtClean="0"/>
                        <a:t>Зарубіжні</a:t>
                      </a:r>
                      <a:r>
                        <a:rPr lang="uk-UA" baseline="0" dirty="0" smtClean="0"/>
                        <a:t> видання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26940"/>
                  </a:ext>
                </a:extLst>
              </a:tr>
              <a:tr h="432430">
                <a:tc>
                  <a:txBody>
                    <a:bodyPr/>
                    <a:lstStyle/>
                    <a:p>
                      <a:r>
                        <a:rPr lang="uk-UA" dirty="0" smtClean="0"/>
                        <a:t>Фахові статті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46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351460"/>
                  </a:ext>
                </a:extLst>
              </a:tr>
              <a:tr h="432430">
                <a:tc>
                  <a:txBody>
                    <a:bodyPr/>
                    <a:lstStyle/>
                    <a:p>
                      <a:r>
                        <a:rPr lang="uk-UA" dirty="0" smtClean="0"/>
                        <a:t>Тези доповідей</a:t>
                      </a:r>
                      <a:r>
                        <a:rPr lang="uk-UA" baseline="0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97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1681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72136"/>
              </p:ext>
            </p:extLst>
          </p:nvPr>
        </p:nvGraphicFramePr>
        <p:xfrm>
          <a:off x="6690946" y="1635369"/>
          <a:ext cx="1995854" cy="3437793"/>
        </p:xfrm>
        <a:graphic>
          <a:graphicData uri="http://schemas.openxmlformats.org/drawingml/2006/table">
            <a:tbl>
              <a:tblPr/>
              <a:tblGrid>
                <a:gridCol w="1995854">
                  <a:extLst>
                    <a:ext uri="{9D8B030D-6E8A-4147-A177-3AD203B41FA5}">
                      <a16:colId xmlns:a16="http://schemas.microsoft.com/office/drawing/2014/main" val="1063085985"/>
                    </a:ext>
                  </a:extLst>
                </a:gridCol>
              </a:tblGrid>
              <a:tr h="3437793"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4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12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6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6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25</a:t>
                      </a:r>
                    </a:p>
                    <a:p>
                      <a:r>
                        <a:rPr lang="uk-UA" dirty="0" smtClean="0"/>
                        <a:t>23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99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6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Молодим ученим у 2022 році присвоєно вчене звання доцента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s://fspo.udpu.edu.ua/wp-content/uploads/2022/05/%D0%86%D1%81%D0%B0%D1%87%D0%B5%D0%BD%D0%BA%D0%BE-%D0%92.%D0%9F.-199x300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8954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fspo.udpu.edu.ua/wp-content/uploads/2022/05/%D0%91%D0%BE%D0%B9%D0%BA%D0%BE-%D0%9E.%D0%9C.-199x300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1892935" cy="285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fspo.udpu.edu.ua/wp-content/uploads/2022/05/%D0%B7%D0%BE%D0%B1%D1%80%D0%B0%D0%B6%D0%B5%D0%BD%D0%BD%D1%8F_viber_2022-01-14_14-03-32-702-230x300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90" y="1772816"/>
            <a:ext cx="2189480" cy="2859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72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Присуджено ступінь доктора філософії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fspo.udpu.edu.ua/wp-content/uploads/2020/12/22-1-212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" y="2564904"/>
            <a:ext cx="2019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po.udpu.edu.ua/wp-content/uploads/2020/12/%D0%9F%D0%BE%D0%BB%D1%96%D1%89%D1%83%D0%BA-318x48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42847"/>
            <a:ext cx="1946523" cy="29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po.udpu.edu.ua/wp-content/uploads/2020/12/IMG_20201222_125649_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32" y="2924944"/>
            <a:ext cx="2312860" cy="2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spo.udpu.edu.ua/wp-content/uploads/2021/11/%D0%93%D0%B8%D1%87%D0%BA%D0%BE-scale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19" y="1625797"/>
            <a:ext cx="2120651" cy="29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5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Регіональні науково-методичні центри ФСПО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5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sz="2000" b="1" dirty="0"/>
              <a:t>Центр соціально-освітньої інтеграції та інклюзивного </a:t>
            </a:r>
            <a:r>
              <a:rPr lang="uk-UA" sz="2000" b="1" dirty="0" err="1"/>
              <a:t>реабілітаційно</a:t>
            </a:r>
            <a:r>
              <a:rPr lang="uk-UA" sz="2000" b="1" dirty="0"/>
              <a:t>-соціального туризму «Без бар’єрів»; (</a:t>
            </a:r>
            <a:r>
              <a:rPr lang="uk-UA" sz="2000" dirty="0"/>
              <a:t>керівник – доктор філософії</a:t>
            </a:r>
            <a:r>
              <a:rPr lang="uk-UA" sz="2000" dirty="0" smtClean="0"/>
              <a:t>, викладач-стажист </a:t>
            </a:r>
            <a:r>
              <a:rPr lang="uk-UA" sz="2000" dirty="0"/>
              <a:t>кафедри психології </a:t>
            </a:r>
            <a:r>
              <a:rPr lang="uk-UA" sz="2000" b="1" dirty="0" err="1"/>
              <a:t>Чупіна</a:t>
            </a:r>
            <a:r>
              <a:rPr lang="uk-UA" sz="2000" b="1" dirty="0"/>
              <a:t> К.О</a:t>
            </a:r>
            <a:r>
              <a:rPr lang="uk-UA" sz="2000" b="1" dirty="0" smtClean="0"/>
              <a:t>.);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Центр </a:t>
            </a:r>
            <a:r>
              <a:rPr lang="uk-UA" sz="2000" b="1" dirty="0"/>
              <a:t>психологічного діагностування та тренінгових технологій «Інсайт»; (</a:t>
            </a:r>
            <a:r>
              <a:rPr lang="uk-UA" sz="2000" dirty="0"/>
              <a:t>керівник – доктор </a:t>
            </a:r>
            <a:r>
              <a:rPr lang="uk-UA" sz="2000" dirty="0" err="1"/>
              <a:t>філоосфії</a:t>
            </a:r>
            <a:r>
              <a:rPr lang="uk-UA" sz="2000" dirty="0"/>
              <a:t>, викладач-стажист кафедри психології</a:t>
            </a:r>
            <a:r>
              <a:rPr lang="uk-UA" sz="2000" b="1" dirty="0"/>
              <a:t> Поліщук О.Р</a:t>
            </a:r>
            <a:r>
              <a:rPr lang="uk-UA" sz="2000" b="1" dirty="0" smtClean="0"/>
              <a:t>.);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«</a:t>
            </a:r>
            <a:r>
              <a:rPr lang="uk-UA" sz="2000" b="1" dirty="0"/>
              <a:t>Гендерний центр» (</a:t>
            </a:r>
            <a:r>
              <a:rPr lang="uk-UA" sz="2000" dirty="0"/>
              <a:t>керівник – доктор пед. наук</a:t>
            </a:r>
            <a:r>
              <a:rPr lang="uk-UA" sz="2000" dirty="0" smtClean="0"/>
              <a:t>, професор </a:t>
            </a:r>
            <a:r>
              <a:rPr lang="uk-UA" sz="2000" dirty="0"/>
              <a:t>кафедри соціальної педагогіки та соціальної роботи</a:t>
            </a:r>
            <a:r>
              <a:rPr lang="uk-UA" sz="2000" b="1" dirty="0"/>
              <a:t> Кравченко О.О</a:t>
            </a:r>
            <a:r>
              <a:rPr lang="uk-UA" sz="2000" b="1" dirty="0" smtClean="0"/>
              <a:t>.);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МОЛОДІЖНИЙ </a:t>
            </a:r>
            <a:r>
              <a:rPr lang="uk-UA" sz="2000" b="1" dirty="0"/>
              <a:t>ЦЕНТР «START» (</a:t>
            </a:r>
            <a:r>
              <a:rPr lang="uk-UA" sz="2000" dirty="0"/>
              <a:t>Керівник – </a:t>
            </a:r>
            <a:r>
              <a:rPr lang="uk-UA" sz="2000" dirty="0" err="1"/>
              <a:t>к.пед</a:t>
            </a:r>
            <a:r>
              <a:rPr lang="uk-UA" sz="2000" dirty="0"/>
              <a:t>. наук, доцент кафедри соціальної педагогіки та соціальної роботи</a:t>
            </a:r>
            <a:r>
              <a:rPr lang="uk-UA" sz="2000" b="1" dirty="0"/>
              <a:t> Левченко Н.В</a:t>
            </a:r>
            <a:r>
              <a:rPr lang="uk-UA" sz="2000" b="1" dirty="0" smtClean="0"/>
              <a:t>.).</a:t>
            </a:r>
          </a:p>
          <a:p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476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uk-UA" sz="3600" dirty="0" smtClean="0">
                <a:solidFill>
                  <a:srgbClr val="FF0000"/>
                </a:solidFill>
              </a:rPr>
              <a:t>Участь у Зимових школах та курсах при МОН 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4" y="1462716"/>
            <a:ext cx="3352703" cy="237036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61" y="1116391"/>
            <a:ext cx="3334786" cy="2357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51" y="1649282"/>
            <a:ext cx="3112249" cy="2382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" y="4066495"/>
            <a:ext cx="3359426" cy="2374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078" y="3257590"/>
            <a:ext cx="3539749" cy="2417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714" y="4466422"/>
            <a:ext cx="3373755" cy="23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8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5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Участь представників РМН на курсах та семінарах</a:t>
            </a:r>
            <a:endParaRPr lang="uk-UA" dirty="0"/>
          </a:p>
          <a:p>
            <a:pPr marL="0" indent="0">
              <a:buNone/>
            </a:pPr>
            <a:endParaRPr lang="uk-UA" b="1" dirty="0"/>
          </a:p>
          <a:p>
            <a:endParaRPr lang="uk-UA" sz="800" b="1" dirty="0"/>
          </a:p>
          <a:p>
            <a:pPr lvl="4"/>
            <a:endParaRPr lang="uk-UA" dirty="0"/>
          </a:p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4536504" cy="28449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71" y="3501008"/>
            <a:ext cx="411472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po.udpu.edu.ua/wp-content/uploads/2021/12/%D0%9C%D0%9E%D0%A0%D0%93%D0%90%D0%99-%D0%9B%D0%86%D0%9B%D0%86%D0%AF-%D0%90%D0%9D%D0%90%D0%A2%D0%9E%D0%9B%D0%86%D0%87%D0%92%D0%9D%D0%90_page-0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" y="188641"/>
            <a:ext cx="470744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649770"/>
            <a:ext cx="5472608" cy="30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895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237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Times New Roman</vt:lpstr>
      <vt:lpstr>Оформление по умолчанию</vt:lpstr>
      <vt:lpstr>Про діяльність Ради молодих вчених факультету соціальної та психологічної освіти</vt:lpstr>
      <vt:lpstr>До складу Ради молодих вчених ФСПО входить </vt:lpstr>
      <vt:lpstr>Опубліковано</vt:lpstr>
      <vt:lpstr>Молодим ученим у 2022 році присвоєно вчене звання доцента</vt:lpstr>
      <vt:lpstr>Присуджено ступінь доктора філософії</vt:lpstr>
      <vt:lpstr>Регіональні науково-методичні центри ФСПО</vt:lpstr>
      <vt:lpstr>Участь у Зимових школах та курсах при МОН </vt:lpstr>
      <vt:lpstr>Презентация PowerPoint</vt:lpstr>
      <vt:lpstr>Презентация PowerPoint</vt:lpstr>
      <vt:lpstr>Гостьові лекції в рамках марафону онлайн-зустрічей з колегами Литви, Польщі, Іспанії</vt:lpstr>
      <vt:lpstr>Всеукраїнська студентська науково-практична онлайн-конференція «Проблеми та перспективи соціальної роботи та психології в умовах війни»</vt:lpstr>
      <vt:lpstr>Всеукраїнський тренінг «Менеджмент молодіжних центрів»</vt:lpstr>
      <vt:lpstr>Міжнародний конкурс студентських наукових робіт</vt:lpstr>
      <vt:lpstr>АКАДЕМІЧНА МОБІЛЬНІСТЬ</vt:lpstr>
      <vt:lpstr>Обласна премія для молоді за особливі заслуги у розбудові молодіжної політики в області </vt:lpstr>
      <vt:lpstr>Кравченко Оксані Олексіївні призначено іменну стипендію Верховної Ради України для молодих учених – докторів наук  на виконання наукової (науково-технічної) роботи: «Соціально-психологічна реабілітація дітей та молоді з особливими освітніми потребами засобами інклюзивного туризму»</vt:lpstr>
      <vt:lpstr>Розроблено проєкт</vt:lpstr>
      <vt:lpstr>Підготовлено і подано проєкт </vt:lpstr>
      <vt:lpstr>Волонтерська робота</vt:lpstr>
      <vt:lpstr>Дякую за увагу!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188</cp:revision>
  <dcterms:created xsi:type="dcterms:W3CDTF">2012-08-12T16:04:58Z</dcterms:created>
  <dcterms:modified xsi:type="dcterms:W3CDTF">2022-08-21T17:29:37Z</dcterms:modified>
</cp:coreProperties>
</file>